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9" r:id="rId1"/>
    <p:sldMasterId id="2147483708" r:id="rId2"/>
    <p:sldMasterId id="2147483696" r:id="rId3"/>
  </p:sldMasterIdLst>
  <p:notesMasterIdLst>
    <p:notesMasterId r:id="rId31"/>
  </p:notesMasterIdLst>
  <p:handoutMasterIdLst>
    <p:handoutMasterId r:id="rId32"/>
  </p:handoutMasterIdLst>
  <p:sldIdLst>
    <p:sldId id="433" r:id="rId4"/>
    <p:sldId id="432" r:id="rId5"/>
    <p:sldId id="418" r:id="rId6"/>
    <p:sldId id="419" r:id="rId7"/>
    <p:sldId id="420" r:id="rId8"/>
    <p:sldId id="473" r:id="rId9"/>
    <p:sldId id="466" r:id="rId10"/>
    <p:sldId id="467" r:id="rId11"/>
    <p:sldId id="470" r:id="rId12"/>
    <p:sldId id="468" r:id="rId13"/>
    <p:sldId id="469" r:id="rId14"/>
    <p:sldId id="471" r:id="rId15"/>
    <p:sldId id="472" r:id="rId16"/>
    <p:sldId id="464" r:id="rId17"/>
    <p:sldId id="456" r:id="rId18"/>
    <p:sldId id="454" r:id="rId19"/>
    <p:sldId id="465" r:id="rId20"/>
    <p:sldId id="459" r:id="rId21"/>
    <p:sldId id="457" r:id="rId22"/>
    <p:sldId id="450" r:id="rId23"/>
    <p:sldId id="462" r:id="rId24"/>
    <p:sldId id="463" r:id="rId25"/>
    <p:sldId id="460" r:id="rId26"/>
    <p:sldId id="461" r:id="rId27"/>
    <p:sldId id="445" r:id="rId28"/>
    <p:sldId id="309" r:id="rId29"/>
    <p:sldId id="412" r:id="rId30"/>
  </p:sldIdLst>
  <p:sldSz cx="9144000" cy="6858000" type="screen4x3"/>
  <p:notesSz cx="6797675" cy="9926638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521415D9-36F7-43E2-AB2F-B90AF26B5E84}">
      <p14:sectionLst xmlns:p14="http://schemas.microsoft.com/office/powerpoint/2010/main">
        <p14:section name="Раздел по умолчанию" id="{5D0262E9-E37F-4234-943E-97183F29D3A3}">
          <p14:sldIdLst>
            <p14:sldId id="433"/>
            <p14:sldId id="432"/>
            <p14:sldId id="418"/>
            <p14:sldId id="419"/>
            <p14:sldId id="420"/>
            <p14:sldId id="473"/>
            <p14:sldId id="466"/>
            <p14:sldId id="467"/>
            <p14:sldId id="470"/>
          </p14:sldIdLst>
        </p14:section>
        <p14:section name="Раздел без заголовка" id="{78B6593F-FEC8-4A2E-964E-846FCC5021D5}">
          <p14:sldIdLst>
            <p14:sldId id="468"/>
            <p14:sldId id="469"/>
            <p14:sldId id="471"/>
            <p14:sldId id="472"/>
            <p14:sldId id="464"/>
            <p14:sldId id="456"/>
            <p14:sldId id="454"/>
            <p14:sldId id="465"/>
          </p14:sldIdLst>
        </p14:section>
        <p14:section name="Раздел без заголовка" id="{E77425F1-555F-43C7-9BA7-191BBD5D3E50}">
          <p14:sldIdLst>
            <p14:sldId id="459"/>
            <p14:sldId id="457"/>
            <p14:sldId id="450"/>
            <p14:sldId id="462"/>
            <p14:sldId id="463"/>
            <p14:sldId id="460"/>
            <p14:sldId id="461"/>
            <p14:sldId id="445"/>
            <p14:sldId id="309"/>
            <p14:sldId id="412"/>
          </p14:sldIdLst>
        </p14:section>
      </p14:sectionLst>
    </p:ex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3" orient="horz" pos="27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FF"/>
    <a:srgbClr val="B3B4BF"/>
    <a:srgbClr val="FF8021"/>
    <a:srgbClr val="1182C7"/>
    <a:srgbClr val="FDDE6B"/>
    <a:srgbClr val="535187"/>
    <a:srgbClr val="8786AD"/>
    <a:srgbClr val="CFAC34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2" autoAdjust="0"/>
    <p:restoredTop sz="92140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/>
        <p:guide orient="horz" pos="2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Утвержденный бюджет</c:v>
                </c:pt>
                <c:pt idx="1">
                  <c:v>Уточненный бюджет</c:v>
                </c:pt>
                <c:pt idx="2">
                  <c:v>Исполнение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656.5</c:v>
                </c:pt>
                <c:pt idx="1">
                  <c:v>923</c:v>
                </c:pt>
                <c:pt idx="2">
                  <c:v>869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Утвержденный бюджет</c:v>
                </c:pt>
                <c:pt idx="1">
                  <c:v>Уточненный бюджет</c:v>
                </c:pt>
                <c:pt idx="2">
                  <c:v>Исполнение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666.5</c:v>
                </c:pt>
                <c:pt idx="1">
                  <c:v>996.4</c:v>
                </c:pt>
                <c:pt idx="2">
                  <c:v>922.5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Утвержденный бюджет</c:v>
                </c:pt>
                <c:pt idx="1">
                  <c:v>Уточненный бюджет</c:v>
                </c:pt>
                <c:pt idx="2">
                  <c:v>Исполнение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-10</c:v>
                </c:pt>
                <c:pt idx="1">
                  <c:v>-73.400000000000006</c:v>
                </c:pt>
                <c:pt idx="2">
                  <c:v>-53.5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710424"/>
        <c:axId val="115710816"/>
      </c:barChart>
      <c:catAx>
        <c:axId val="11571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710816"/>
        <c:crosses val="autoZero"/>
        <c:auto val="1"/>
        <c:lblAlgn val="ctr"/>
        <c:lblOffset val="100"/>
        <c:noMultiLvlLbl val="0"/>
      </c:catAx>
      <c:valAx>
        <c:axId val="11571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71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840984499579063"/>
          <c:y val="0.86991367951913612"/>
          <c:w val="0.32632484029119002"/>
          <c:h val="9.03503923184158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2.5943535797430958E-2"/>
                  <c:y val="-4.99917979002624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1" i="0" baseline="0" dirty="0" smtClean="0"/>
                      <a:t>Налоговые и неналоговые</a:t>
                    </a:r>
                  </a:p>
                  <a:p>
                    <a:pPr>
                      <a:defRPr sz="1200" b="1"/>
                    </a:pPr>
                    <a:r>
                      <a:rPr lang="ru-RU" sz="1200" b="1" i="0" baseline="0" dirty="0" smtClean="0"/>
                      <a:t>доходы</a:t>
                    </a:r>
                  </a:p>
                  <a:p>
                    <a:pPr>
                      <a:defRPr sz="1200" b="1"/>
                    </a:pPr>
                    <a:r>
                      <a:rPr lang="ru-RU" sz="1200" b="1" i="0" baseline="0" dirty="0" smtClean="0"/>
                      <a:t>43%</a:t>
                    </a:r>
                    <a:endParaRPr lang="ru-RU" sz="1200" b="1" i="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122763745672838"/>
                      <c:h val="0.3714833629667259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8136938167480582"/>
                  <c:y val="-7.29430192193717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1" i="0" baseline="0" dirty="0" smtClean="0"/>
                      <a:t>Безвозмездные поступления</a:t>
                    </a:r>
                  </a:p>
                  <a:p>
                    <a:pPr>
                      <a:defRPr sz="1200" b="1"/>
                    </a:pPr>
                    <a:r>
                      <a:rPr lang="ru-RU" sz="1200" b="1" i="0" baseline="0" dirty="0" smtClean="0"/>
                      <a:t>57%</a:t>
                    </a:r>
                    <a:endParaRPr lang="ru-RU" sz="1200" b="1" i="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2722565461176482"/>
                      <c:h val="0.4099462365591397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371.6</c:v>
                </c:pt>
                <c:pt idx="1">
                  <c:v>500.9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728503469489949E-2"/>
          <c:y val="0.11462598496996289"/>
          <c:w val="0.90633230294672951"/>
          <c:h val="0.65712606006739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-2.2223703512524403E-3"/>
                  <c:y val="9.5974896330768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7046435762501826E-3"/>
                  <c:y val="6.9195914690110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722222327651033E-3"/>
                  <c:y val="5.7925168136486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1217171496726247E-3"/>
                  <c:y val="-6.58190629720878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безвозмездные поступления</c:v>
                </c:pt>
                <c:pt idx="1">
                  <c:v>Субвенции</c:v>
                </c:pt>
                <c:pt idx="2">
                  <c:v>Субсидии и иные межбюджетные трансферты</c:v>
                </c:pt>
                <c:pt idx="3">
                  <c:v>Дотации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374.8</c:v>
                </c:pt>
                <c:pt idx="1">
                  <c:v>287.2</c:v>
                </c:pt>
                <c:pt idx="2">
                  <c:v>76.3</c:v>
                </c:pt>
                <c:pt idx="3">
                  <c:v>11.3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3.4018148072941477E-3"/>
                  <c:y val="8.4560837870446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8941593303260503E-3"/>
                  <c:y val="6.1128855014319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4887549507252209E-3"/>
                  <c:y val="6.8504298952964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640593516771552E-3"/>
                  <c:y val="1.4279880296269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218831143057797E-2"/>
                      <c:h val="5.8715796727221853E-2"/>
                    </c:manualLayout>
                  </c15:layout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безвозмездные поступления</c:v>
                </c:pt>
                <c:pt idx="1">
                  <c:v>Субвенции</c:v>
                </c:pt>
                <c:pt idx="2">
                  <c:v>Субсидии и иные межбюджетные трансферты</c:v>
                </c:pt>
                <c:pt idx="3">
                  <c:v>Дотации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501.8</c:v>
                </c:pt>
                <c:pt idx="1">
                  <c:v>305</c:v>
                </c:pt>
                <c:pt idx="2">
                  <c:v>146.80000000000001</c:v>
                </c:pt>
                <c:pt idx="3">
                  <c:v>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6024599807509215E-17"/>
                  <c:y val="8.2350445997371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390800486444473E-3"/>
                  <c:y val="8.2350445997371166E-2"/>
                </c:manualLayout>
              </c:layout>
              <c:tx>
                <c:rich>
                  <a:bodyPr/>
                  <a:lstStyle/>
                  <a:p>
                    <a:fld id="{14F3304A-D76F-4550-AFE7-605418958A4F}" type="VALUE">
                      <a:rPr lang="en-US" b="1" i="0" baseline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2586200729666972E-3"/>
                  <c:y val="7.2056640247699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безвозмездные поступления</c:v>
                </c:pt>
                <c:pt idx="1">
                  <c:v>Субвенции</c:v>
                </c:pt>
                <c:pt idx="2">
                  <c:v>Субсидии и иные межбюджетные трансферты</c:v>
                </c:pt>
                <c:pt idx="3">
                  <c:v>Дотации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497.5</c:v>
                </c:pt>
                <c:pt idx="1">
                  <c:v>313.10000000000002</c:v>
                </c:pt>
                <c:pt idx="2">
                  <c:v>173.2</c:v>
                </c:pt>
                <c:pt idx="3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094656"/>
        <c:axId val="174095048"/>
      </c:barChart>
      <c:catAx>
        <c:axId val="174094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4095048"/>
        <c:crosses val="autoZero"/>
        <c:auto val="1"/>
        <c:lblAlgn val="ctr"/>
        <c:lblOffset val="100"/>
        <c:noMultiLvlLbl val="0"/>
      </c:catAx>
      <c:valAx>
        <c:axId val="17409504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600" b="1" dirty="0" smtClean="0">
                    <a:latin typeface="Times New Roman" pitchFamily="18" charset="0"/>
                    <a:cs typeface="Times New Roman" pitchFamily="18" charset="0"/>
                  </a:rPr>
                  <a:t>Млн. руб.</a:t>
                </a:r>
                <a:endParaRPr lang="ru-RU" sz="1600" b="1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89579114818870353"/>
              <c:y val="6.6626209372293332E-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1740946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5398544244938837E-2"/>
          <c:y val="0.90607794965938648"/>
          <c:w val="0.88030572644681293"/>
          <c:h val="9.3921926481693369E-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aseline="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47980337203612"/>
          <c:y val="0"/>
          <c:w val="0.46509975977579071"/>
          <c:h val="0.847649404401372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43194455380577418"/>
                  <c:y val="8.98199864991556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 i="0" baseline="0" dirty="0" smtClean="0">
                        <a:solidFill>
                          <a:schemeClr val="tx1"/>
                        </a:solidFill>
                      </a:rPr>
                      <a:t>Субвенции; 62,9%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01377952755902"/>
                      <c:h val="0.14363895538731472"/>
                    </c:manualLayout>
                  </c15:layout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1"/>
                <c:pt idx="0">
                  <c:v>2019 год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1"/>
                <c:pt idx="0">
                  <c:v>313.10000000000002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A2-4B85-B4EC-6FCC1B43A8C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41250010936132975"/>
                  <c:y val="0.1387501152552137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 i="0" baseline="0" dirty="0" smtClean="0">
                        <a:solidFill>
                          <a:schemeClr val="tx1"/>
                        </a:solidFill>
                      </a:rPr>
                      <a:t>Субсидии; 34,6%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endParaRPr lang="ru-RU" b="1" i="0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01377952755902"/>
                      <c:h val="0.13081786445717655"/>
                    </c:manualLayout>
                  </c15:layout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1"/>
                <c:pt idx="0">
                  <c:v>2019 год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1"/>
                <c:pt idx="0">
                  <c:v>172.3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A2-4B85-B4EC-6FCC1B43A8C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43116568241469816"/>
                  <c:y val="0.1030152782984359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ru-RU" sz="1197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 i="0" baseline="0" dirty="0" smtClean="0"/>
                      <a:t>Дотации; 11,2%</a:t>
                    </a:r>
                    <a:endParaRPr lang="ru-RU" b="1" i="0" baseline="0" dirty="0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27580927384077"/>
                      <c:h val="0.13081786445717655"/>
                    </c:manualLayout>
                  </c15:layout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1"/>
                <c:pt idx="0">
                  <c:v>2019 год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1"/>
                <c:pt idx="0">
                  <c:v>11.2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FA2-4B85-B4EC-6FCC1B43A8C7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иные межбюджетные 
трансферты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41388899825021874"/>
                  <c:y val="-7.64438062413738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 i="0" baseline="0" dirty="0" smtClean="0">
                        <a:solidFill>
                          <a:schemeClr val="tx1"/>
                        </a:solidFill>
                      </a:rPr>
                      <a:t>Иные межбюджетные трансферты; 0,2%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754177602799652"/>
                      <c:h val="0.1517357603445340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1"/>
                <c:pt idx="0">
                  <c:v>2019 год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1"/>
                <c:pt idx="0">
                  <c:v>0.9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74095832"/>
        <c:axId val="174096224"/>
      </c:barChart>
      <c:catAx>
        <c:axId val="17409583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4096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40962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74095832"/>
        <c:crosses val="autoZero"/>
        <c:crossBetween val="between"/>
        <c:min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0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271929824561403E-2"/>
          <c:y val="2.868037485729039E-2"/>
          <c:w val="0.89546783625730997"/>
          <c:h val="0.499895353012130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1992355067458674"/>
                  <c:y val="-6.146788176584732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BFA90CB-4783-4492-9B89-E422E5B626BA}" type="VALUE">
                      <a:rPr lang="en-US" sz="1200" baseline="0" smtClean="0"/>
                      <a:pPr>
                        <a:defRPr sz="1200" b="1"/>
                      </a:pPr>
                      <a:t>[ЗНАЧЕНИЕ]</a:t>
                    </a:fld>
                    <a:endParaRPr lang="en-US" sz="1200" baseline="0" dirty="0" smtClean="0"/>
                  </a:p>
                  <a:p>
                    <a:pPr>
                      <a:defRPr sz="1200" b="1"/>
                    </a:pPr>
                    <a:r>
                      <a:rPr lang="en-US" sz="1200" baseline="0" dirty="0" smtClean="0"/>
                      <a:t>25,6%</a:t>
                    </a:r>
                  </a:p>
                  <a:p>
                    <a:pPr>
                      <a:defRPr sz="1200" b="1"/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9144794400699908E-2"/>
                      <c:h val="7.2609195541408988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3283234332550539"/>
                  <c:y val="1.0003187013123232E-2"/>
                </c:manualLayout>
              </c:layout>
              <c:tx>
                <c:rich>
                  <a:bodyPr/>
                  <a:lstStyle/>
                  <a:p>
                    <a:fld id="{40FDCCB2-593E-4B0C-BAF1-0D67FB9CA33D}" type="VALUE">
                      <a:rPr lang="en-US" smtClean="0"/>
                      <a:pPr/>
                      <a:t>[ЗНАЧЕНИЕ]</a:t>
                    </a:fld>
                    <a:endParaRPr lang="en-US" dirty="0" smtClean="0"/>
                  </a:p>
                  <a:p>
                    <a:r>
                      <a:rPr lang="en-US" dirty="0" smtClean="0"/>
                      <a:t>63%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7.0271906801123329E-2"/>
                  <c:y val="-9.818211157773286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847F27F-5763-42DB-9D3D-83CF3D62964C}" type="VALUE">
                      <a:rPr lang="en-US" sz="1200" baseline="0" smtClean="0"/>
                      <a:pPr>
                        <a:defRPr sz="1200" b="1"/>
                      </a:pPr>
                      <a:t>[ЗНАЧЕНИЕ]</a:t>
                    </a:fld>
                    <a:endParaRPr lang="en-US" sz="1200" baseline="0" dirty="0" smtClean="0"/>
                  </a:p>
                  <a:p>
                    <a:pPr>
                      <a:defRPr sz="1200" b="1"/>
                    </a:pPr>
                    <a:r>
                      <a:rPr lang="en-US" sz="1200" baseline="0" dirty="0" smtClean="0"/>
                      <a:t>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61988304093567"/>
                      <c:h val="7.3490424840951904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7.5026476953538812E-2"/>
                  <c:y val="-7.52189962118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C43F693-BA74-4427-ABCE-80642667A9E1}" type="VALUE">
                      <a:rPr lang="en-US" sz="1200" baseline="0" smtClean="0"/>
                      <a:pPr>
                        <a:defRPr sz="1200" b="1"/>
                      </a:pPr>
                      <a:t>[ЗНАЧЕНИЕ]</a:t>
                    </a:fld>
                    <a:endParaRPr lang="en-US" sz="1200" baseline="0" dirty="0" smtClean="0"/>
                  </a:p>
                  <a:p>
                    <a:pPr>
                      <a:defRPr sz="1200" b="1"/>
                    </a:pPr>
                    <a:r>
                      <a:rPr lang="en-US" sz="1200" baseline="0" dirty="0" smtClean="0"/>
                      <a:t>1,5%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309941520467846E-2"/>
                      <c:h val="8.0806677397622248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9.3111790302527975E-2"/>
                  <c:y val="-8.26441720018880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60D2BBA-87E2-46F4-8BF6-CD956F4B7E07}" type="VALUE">
                      <a:rPr lang="en-US" sz="1200" baseline="0" smtClean="0"/>
                      <a:pPr>
                        <a:defRPr sz="1200" b="1"/>
                      </a:pPr>
                      <a:t>[ЗНАЧЕНИЕ]</a:t>
                    </a:fld>
                    <a:endParaRPr lang="en-US" sz="1200" baseline="0" dirty="0" smtClean="0"/>
                  </a:p>
                  <a:p>
                    <a:pPr>
                      <a:defRPr sz="1200" b="1"/>
                    </a:pPr>
                    <a:r>
                      <a:rPr lang="en-US" sz="1200" baseline="0" dirty="0" smtClean="0"/>
                      <a:t>2,3%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538011695906416E-2"/>
                      <c:h val="7.2609195541408988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8.7382925818483004E-2"/>
                  <c:y val="7.015785800444568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864458A-BC80-48D3-80D9-59AB13774569}" type="VALUE">
                      <a:rPr lang="en-US" sz="1200" baseline="0" smtClean="0"/>
                      <a:pPr>
                        <a:defRPr sz="1200" b="1"/>
                      </a:pPr>
                      <a:t>[ЗНАЧЕНИЕ]</a:t>
                    </a:fld>
                    <a:endParaRPr lang="en-US" sz="1200" baseline="0" dirty="0" smtClean="0"/>
                  </a:p>
                  <a:p>
                    <a:pPr>
                      <a:defRPr sz="1200" b="1"/>
                    </a:pPr>
                    <a:r>
                      <a:rPr lang="en-US" sz="1200" baseline="0" dirty="0" smtClean="0"/>
                      <a:t>0,6%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878597412165591E-2"/>
                      <c:h val="6.9391683912845281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Закупка товаров, работ и услуг для обеспечения  
государственных (муниципальных ) нужд</c:v>
                </c:pt>
                <c:pt idx="1">
                  <c:v>Предоставление субсидий  бюджетным, автономным учреждениям
 и иным некоммерческим организациям</c:v>
                </c:pt>
                <c:pt idx="2">
                  <c:v>Расходы на выплаты персоналу в целях обеспечения выполнения 
функций государственными (муниципальными) органами, казенными учреждениями</c:v>
                </c:pt>
                <c:pt idx="3">
                  <c:v>Капитальные  вложения в объекты недвижимого имущества 
государственной (муниципальной) собственности</c:v>
                </c:pt>
                <c:pt idx="4">
                  <c:v>Социальное обеспечение и иные выплаты населению</c:v>
                </c:pt>
                <c:pt idx="5">
                  <c:v>Иные бюджетные ассигнования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236.4</c:v>
                </c:pt>
                <c:pt idx="1">
                  <c:v>581.1</c:v>
                </c:pt>
                <c:pt idx="2">
                  <c:v>64.5</c:v>
                </c:pt>
                <c:pt idx="3">
                  <c:v>14.1</c:v>
                </c:pt>
                <c:pt idx="4">
                  <c:v>20.8</c:v>
                </c:pt>
                <c:pt idx="5">
                  <c:v>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700">
          <a:noFill/>
        </a:ln>
        <a:effectLst/>
      </c:spPr>
    </c:plotArea>
    <c:legend>
      <c:legendPos val="b"/>
      <c:layout>
        <c:manualLayout>
          <c:xMode val="edge"/>
          <c:yMode val="edge"/>
          <c:x val="4.7536492149007688E-2"/>
          <c:y val="0.56454700315234763"/>
          <c:w val="0.95246350785099232"/>
          <c:h val="0.435452996847652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1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58856003156369"/>
          <c:y val="0.20004183070866138"/>
          <c:w val="0.72797986971135598"/>
          <c:h val="0.7489539788633550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отраслям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B/>
            </a:sp3d>
          </c:spPr>
          <c:explosion val="1"/>
          <c:dPt>
            <c:idx val="0"/>
            <c:bubble3D val="0"/>
            <c:spPr>
              <a:solidFill>
                <a:srgbClr val="CFAC34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79A-46DA-8088-D8CA74DC475E}"/>
              </c:ext>
            </c:extLst>
          </c:dPt>
          <c:dPt>
            <c:idx val="1"/>
            <c:bubble3D val="0"/>
            <c:spPr>
              <a:solidFill>
                <a:srgbClr val="9A9A9A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79A-46DA-8088-D8CA74DC475E}"/>
              </c:ext>
            </c:extLst>
          </c:dPt>
          <c:dPt>
            <c:idx val="2"/>
            <c:bubble3D val="0"/>
            <c:spPr>
              <a:solidFill>
                <a:srgbClr val="1182C7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79A-46DA-8088-D8CA74DC475E}"/>
              </c:ext>
            </c:extLst>
          </c:dPt>
          <c:dPt>
            <c:idx val="3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79A-46DA-8088-D8CA74DC475E}"/>
              </c:ext>
            </c:extLst>
          </c:dPt>
          <c:dPt>
            <c:idx val="4"/>
            <c:bubble3D val="0"/>
            <c:spPr>
              <a:solidFill>
                <a:srgbClr val="FF66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79A-46DA-8088-D8CA74DC475E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79A-46DA-8088-D8CA74DC475E}"/>
              </c:ext>
            </c:extLst>
          </c:dPt>
          <c:dPt>
            <c:idx val="6"/>
            <c:bubble3D val="0"/>
            <c:spPr>
              <a:solidFill>
                <a:srgbClr val="6C9DC2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B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79A-46DA-8088-D8CA74DC475E}"/>
              </c:ext>
            </c:extLst>
          </c:dPt>
          <c:dLbls>
            <c:dLbl>
              <c:idx val="0"/>
              <c:layout>
                <c:manualLayout>
                  <c:x val="7.0897417625704673E-2"/>
                  <c:y val="6.076380129002346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baseline="0" dirty="0">
                        <a:latin typeface="Trebuchet MS" pitchFamily="34" charset="0"/>
                      </a:rPr>
                      <a:t>Н</a:t>
                    </a:r>
                    <a:r>
                      <a:rPr lang="ru-RU" sz="1200" b="1" baseline="0" dirty="0"/>
                      <a:t>ациональная экономика
</a:t>
                    </a:r>
                    <a:r>
                      <a:rPr lang="ru-RU" sz="1200" b="1" baseline="0" dirty="0" smtClean="0"/>
                      <a:t>147,7 (16%)</a:t>
                    </a:r>
                    <a:endParaRPr lang="ru-RU" sz="1200" b="1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79A-46DA-8088-D8CA74DC475E}"/>
                </c:ext>
                <c:ext xmlns:c15="http://schemas.microsoft.com/office/drawing/2012/chart" uri="{CE6537A1-D6FC-4f65-9D91-7224C49458BB}">
                  <c15:layout>
                    <c:manualLayout>
                      <c:w val="0.21041645597052663"/>
                      <c:h val="0.1344951228475653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5.355919959546341E-2"/>
                  <c:y val="-3.7847011002148906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
</a:t>
                    </a:r>
                    <a:r>
                      <a:rPr lang="ru-RU" sz="12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78,2 (8,5%)</a:t>
                    </a:r>
                    <a:endParaRPr lang="ru-RU" sz="1200" b="1" baseline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79A-46DA-8088-D8CA74DC475E}"/>
                </c:ext>
                <c:ext xmlns:c15="http://schemas.microsoft.com/office/drawing/2012/chart" uri="{CE6537A1-D6FC-4f65-9D91-7224C49458BB}">
                  <c15:layout>
                    <c:manualLayout>
                      <c:w val="0.13676143018245421"/>
                      <c:h val="0.1077139363410857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4222165835921885"/>
                  <c:y val="-0.15259565131638825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
</a:t>
                    </a:r>
                    <a:r>
                      <a:rPr lang="ru-RU" sz="12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531,8 (57,7%)</a:t>
                    </a:r>
                    <a:endParaRPr lang="ru-RU" sz="1200" b="1" baseline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193441683313191"/>
                      <c:h val="7.1718563258419341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6640949697801538"/>
                  <c:y val="7.8865321430301602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baseline="0" dirty="0">
                        <a:latin typeface="Trebuchet MS" pitchFamily="34" charset="0"/>
                      </a:rPr>
                      <a:t>К</a:t>
                    </a:r>
                    <a:r>
                      <a:rPr lang="ru-RU" sz="1200" b="1" baseline="0" dirty="0"/>
                      <a:t>ультура
</a:t>
                    </a:r>
                    <a:r>
                      <a:rPr lang="ru-RU" sz="1200" b="1" baseline="0" dirty="0" smtClean="0"/>
                      <a:t>42,2 (4,6%)</a:t>
                    </a:r>
                    <a:endParaRPr lang="ru-RU" sz="1200" b="1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79A-46DA-8088-D8CA74DC475E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5039950615749653"/>
                  <c:y val="6.7165224485193326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Социальная политика
</a:t>
                    </a:r>
                    <a:r>
                      <a:rPr lang="ru-RU" sz="12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27,0 (2,9%)</a:t>
                    </a:r>
                    <a:endParaRPr lang="ru-RU" sz="1200" b="1" baseline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79A-46DA-8088-D8CA74DC475E}"/>
                </c:ext>
                <c:ext xmlns:c15="http://schemas.microsoft.com/office/drawing/2012/chart" uri="{CE6537A1-D6FC-4f65-9D91-7224C49458BB}">
                  <c15:layout>
                    <c:manualLayout>
                      <c:w val="0.15880469069806638"/>
                      <c:h val="0.1230285798031301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14581656164415496"/>
                  <c:y val="-2.7546602947721301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Физкультура и спорт
</a:t>
                    </a:r>
                    <a:r>
                      <a:rPr lang="ru-RU" sz="12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12,3 (1,3%)</a:t>
                    </a:r>
                    <a:endParaRPr lang="ru-RU" sz="1200" b="1" baseline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79A-46DA-8088-D8CA74DC475E}"/>
                </c:ext>
                <c:ext xmlns:c15="http://schemas.microsoft.com/office/drawing/2012/chart" uri="{CE6537A1-D6FC-4f65-9D91-7224C49458BB}">
                  <c15:layout>
                    <c:manualLayout>
                      <c:w val="0.2010811721929254"/>
                      <c:h val="0.1017226857836800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1.2135375279924854E-2"/>
                  <c:y val="-7.8474660046257527E-2"/>
                </c:manualLayout>
              </c:layout>
              <c:tx>
                <c:rich>
                  <a:bodyPr/>
                  <a:lstStyle/>
                  <a:p>
                    <a:fld id="{BFCECF09-81D9-401B-90EE-8C706C7A0C8D}" type="CATEGORYNAME">
                      <a:rPr lang="ru-RU" sz="1200" baseline="0" smtClean="0"/>
                      <a:pPr/>
                      <a:t>[ИМЯ КАТЕГОРИИ]</a:t>
                    </a:fld>
                    <a:endParaRPr lang="ru-RU" sz="1200" baseline="0" dirty="0" smtClean="0"/>
                  </a:p>
                  <a:p>
                    <a:r>
                      <a:rPr lang="ru-RU" sz="1200" baseline="0" dirty="0" smtClean="0"/>
                      <a:t> </a:t>
                    </a:r>
                    <a:fld id="{92385C6B-3BBC-463B-A8C5-8FC2D58FD840}" type="VALUE">
                      <a:rPr lang="ru-RU" sz="1200" baseline="0" smtClean="0"/>
                      <a:pPr/>
                      <a:t>[ЗНАЧЕНИЕ]</a:t>
                    </a:fld>
                    <a:r>
                      <a:rPr lang="ru-RU" sz="1200" baseline="0" dirty="0" smtClean="0"/>
                      <a:t> (1%)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70634977967201"/>
                      <c:h val="0.1610691613239093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12458565099087385"/>
                  <c:y val="-7.5264536080148783E-2"/>
                </c:manualLayout>
              </c:layout>
              <c:tx>
                <c:rich>
                  <a:bodyPr/>
                  <a:lstStyle/>
                  <a:p>
                    <a:fld id="{AF87D8B6-8E2B-47D2-B2A3-2A578822630F}" type="CATEGORYNAME">
                      <a:rPr lang="ru-RU" sz="1200" baseline="0"/>
                      <a:pPr/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F8BFE614-EA0E-48C0-861A-DE7A4A0E3AFE}" type="VALUE">
                      <a:rPr lang="ru-RU" sz="1200" baseline="0" smtClean="0"/>
                      <a:pPr/>
                      <a:t>[ЗНАЧЕНИЕ]</a:t>
                    </a:fld>
                    <a:r>
                      <a:rPr lang="ru-RU" sz="1200" baseline="0" dirty="0" smtClean="0"/>
                      <a:t> (7,8%)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379A-46DA-8088-D8CA74DC475E}"/>
                </c:ext>
                <c:ext xmlns:c15="http://schemas.microsoft.com/office/drawing/2012/chart" uri="{CE6537A1-D6FC-4f65-9D91-7224C49458BB}">
                  <c15:layout>
                    <c:manualLayout>
                      <c:w val="0.20959919574273397"/>
                      <c:h val="0.1160249641771881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0.18765902220951944"/>
                  <c:y val="-8.4104518236254769E-2"/>
                </c:manualLayout>
              </c:layout>
              <c:tx>
                <c:rich>
                  <a:bodyPr/>
                  <a:lstStyle/>
                  <a:p>
                    <a:fld id="{2560BDB4-E22C-496E-89AA-7BC71148C7BF}" type="CATEGORYNAME">
                      <a:rPr lang="ru-RU" sz="1200" baseline="0" dirty="0"/>
                      <a:pPr/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030BCC80-5A7D-4D2C-9517-5FB68467E54F}" type="VALUE">
                      <a:rPr lang="ru-RU" sz="1200" baseline="0" smtClean="0"/>
                      <a:pPr/>
                      <a:t>[ЗНАЧЕНИЕ]</a:t>
                    </a:fld>
                    <a:r>
                      <a:rPr lang="ru-RU" sz="1200" baseline="0" dirty="0" smtClean="0"/>
                      <a:t> (0,2%)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147454557316342"/>
                      <c:h val="0.1152038644210264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0.162722537103651"/>
                  <c:y val="-0.210769086329463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379A-46DA-8088-D8CA74DC475E}"/>
                </c:ext>
                <c:ext xmlns:c15="http://schemas.microsoft.com/office/drawing/2012/chart" uri="{CE6537A1-D6FC-4f65-9D91-7224C49458BB}">
                  <c15:layout>
                    <c:manualLayout>
                      <c:w val="0.26498028119575301"/>
                      <c:h val="0.2044219286998611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Национальная экономика</c:v>
                </c:pt>
                <c:pt idx="1">
                  <c:v>ЖКХ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Физкультура и спорт</c:v>
                </c:pt>
                <c:pt idx="6">
                  <c:v>Национальная безопасность и правоохранительная деятельность</c:v>
                </c:pt>
                <c:pt idx="7">
                  <c:v>Общегосударственные расходы</c:v>
                </c:pt>
                <c:pt idx="8">
                  <c:v>Средства массовой информации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147.69999999999999</c:v>
                </c:pt>
                <c:pt idx="1">
                  <c:v>78.2</c:v>
                </c:pt>
                <c:pt idx="2">
                  <c:v>531.79999999999995</c:v>
                </c:pt>
                <c:pt idx="3">
                  <c:v>42.2</c:v>
                </c:pt>
                <c:pt idx="4">
                  <c:v>27</c:v>
                </c:pt>
                <c:pt idx="5">
                  <c:v>12.3</c:v>
                </c:pt>
                <c:pt idx="6">
                  <c:v>9.6</c:v>
                </c:pt>
                <c:pt idx="7">
                  <c:v>71.599999999999994</c:v>
                </c:pt>
                <c:pt idx="8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F5-49C7-8C09-622682B768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solidFill>
        <a:schemeClr val="accent1">
          <a:alpha val="99000"/>
        </a:schemeClr>
      </a:solidFill>
      <a:miter lim="800000"/>
    </a:ln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378608312474004E-2"/>
          <c:y val="9.0599912806318503E-2"/>
          <c:w val="0.90633230294672895"/>
          <c:h val="0.65712606006740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год</c:v>
                </c:pt>
              </c:strCache>
            </c:strRef>
          </c:tx>
          <c:spPr>
            <a:solidFill>
              <a:srgbClr val="9999CC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6.7413600712031476E-3"/>
                  <c:y val="8.5673875353590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A6-4BFB-B2C2-C467DCBD25D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70464357625018E-3"/>
                  <c:y val="6.9195914690110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A6-4BFB-B2C2-C467DCBD25D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722222327651E-3"/>
                  <c:y val="5.7925168136486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A6-4BFB-B2C2-C467DCBD25D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4225921968788701E-3"/>
                  <c:y val="5.779950702474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A6-4BFB-B2C2-C467DCBD25D0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педагогические работники школ</c:v>
                </c:pt>
                <c:pt idx="1">
                  <c:v>педагогические работники дошкольных учреждений</c:v>
                </c:pt>
                <c:pt idx="2">
                  <c:v>педагоги дополнительного образования</c:v>
                </c:pt>
                <c:pt idx="3">
                  <c:v>работники учреждений культуры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19750</c:v>
                </c:pt>
                <c:pt idx="1">
                  <c:v>9512</c:v>
                </c:pt>
                <c:pt idx="2">
                  <c:v>11011</c:v>
                </c:pt>
                <c:pt idx="3">
                  <c:v>10374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1A6-4BFB-B2C2-C467DCBD25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00FF8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6.4144746205946372E-3"/>
                  <c:y val="0.1000123693362127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29440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A6-4BFB-B2C2-C467DCBD25D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8941593303260498E-3"/>
                  <c:y val="6.112885501431959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26997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A6-4BFB-B2C2-C467DCBD25D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7609513742462046E-4"/>
                  <c:y val="7.62299885431557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30176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A6-4BFB-B2C2-C467DCBD25D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0552298825489666E-4"/>
                  <c:y val="7.09355070920906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26210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A6-4BFB-B2C2-C467DCBD25D0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педагогические работники школ</c:v>
                </c:pt>
                <c:pt idx="1">
                  <c:v>педагогические работники дошкольных учреждений</c:v>
                </c:pt>
                <c:pt idx="2">
                  <c:v>педагоги дополнительного образования</c:v>
                </c:pt>
                <c:pt idx="3">
                  <c:v>работники учреждений культуры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28338</c:v>
                </c:pt>
                <c:pt idx="1">
                  <c:v>26997</c:v>
                </c:pt>
                <c:pt idx="2">
                  <c:v>30176</c:v>
                </c:pt>
                <c:pt idx="3">
                  <c:v>26210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71A6-4BFB-B2C2-C467DCBD25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304288"/>
        <c:axId val="173303504"/>
      </c:barChart>
      <c:catAx>
        <c:axId val="173304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3303504"/>
        <c:crosses val="autoZero"/>
        <c:auto val="1"/>
        <c:lblAlgn val="ctr"/>
        <c:lblOffset val="100"/>
        <c:noMultiLvlLbl val="0"/>
      </c:catAx>
      <c:valAx>
        <c:axId val="1733035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600" b="1" dirty="0" smtClean="0">
                    <a:latin typeface="Times New Roman" pitchFamily="18" charset="0"/>
                    <a:cs typeface="Times New Roman" pitchFamily="18" charset="0"/>
                  </a:rPr>
                  <a:t>руб.</a:t>
                </a:r>
                <a:endParaRPr lang="ru-RU" sz="1600" b="1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89579114818870398"/>
              <c:y val="6.6626209372293299E-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1733042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2.5335269765347699E-2"/>
          <c:y val="0.84893404844418097"/>
          <c:w val="0.94023854959159603"/>
          <c:h val="7.3098507568060397E-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aseline="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0.99887484469639032"/>
          <c:h val="0.79031655134017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1"/>
                <c:pt idx="0">
                  <c:v>в среднем за год, % %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"/>
                  <c:y val="-3.2248691461279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50223368546124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Лист1!$C$1:$L$1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Лист1!$C$2:$L$2</c:f>
              <c:numCache>
                <c:formatCode>0.0</c:formatCode>
                <c:ptCount val="10"/>
                <c:pt idx="0">
                  <c:v>106.8</c:v>
                </c:pt>
                <c:pt idx="1">
                  <c:v>108.4</c:v>
                </c:pt>
                <c:pt idx="2">
                  <c:v>105.1</c:v>
                </c:pt>
                <c:pt idx="3">
                  <c:v>106.8</c:v>
                </c:pt>
                <c:pt idx="4">
                  <c:v>107.8</c:v>
                </c:pt>
                <c:pt idx="5">
                  <c:v>115.5</c:v>
                </c:pt>
                <c:pt idx="6">
                  <c:v>107.1</c:v>
                </c:pt>
                <c:pt idx="7">
                  <c:v>103.7</c:v>
                </c:pt>
                <c:pt idx="8">
                  <c:v>102.9</c:v>
                </c:pt>
                <c:pt idx="9">
                  <c:v>104.5</c:v>
                </c:pt>
              </c:numCache>
            </c:numRef>
          </c:val>
        </c:ser>
        <c:ser>
          <c:idx val="1"/>
          <c:order val="1"/>
          <c:tx>
            <c:strRef>
              <c:f>Лист1!$A$3:$B$3</c:f>
              <c:strCache>
                <c:ptCount val="1"/>
                <c:pt idx="0">
                  <c:v>декабрь текущего года к декабрю предыдущего года, % %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3.0252857275084158E-2"/>
                  <c:y val="4.6069559230398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716771352839333E-2"/>
                  <c:y val="-5.05050505050505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03073566397561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555842136531192E-3"/>
                  <c:y val="1.84278236921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Лист1!$C$1:$L$1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Лист1!$C$3:$L$3</c:f>
              <c:numCache>
                <c:formatCode>0.0</c:formatCode>
                <c:ptCount val="10"/>
                <c:pt idx="0">
                  <c:v>108.8</c:v>
                </c:pt>
                <c:pt idx="1">
                  <c:v>106.1</c:v>
                </c:pt>
                <c:pt idx="2">
                  <c:v>106.6</c:v>
                </c:pt>
                <c:pt idx="3">
                  <c:v>106.5</c:v>
                </c:pt>
                <c:pt idx="4">
                  <c:v>111.4</c:v>
                </c:pt>
                <c:pt idx="5">
                  <c:v>112.9</c:v>
                </c:pt>
                <c:pt idx="6">
                  <c:v>105.4</c:v>
                </c:pt>
                <c:pt idx="7">
                  <c:v>102.5</c:v>
                </c:pt>
                <c:pt idx="8">
                  <c:v>104.3</c:v>
                </c:pt>
                <c:pt idx="9">
                  <c:v>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711992"/>
        <c:axId val="115712384"/>
      </c:barChart>
      <c:catAx>
        <c:axId val="11571199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712384"/>
        <c:crosses val="autoZero"/>
        <c:auto val="1"/>
        <c:lblAlgn val="ctr"/>
        <c:lblOffset val="100"/>
        <c:noMultiLvlLbl val="0"/>
      </c:catAx>
      <c:valAx>
        <c:axId val="115712384"/>
        <c:scaling>
          <c:orientation val="minMax"/>
        </c:scaling>
        <c:delete val="1"/>
        <c:axPos val="l"/>
        <c:majorGridlines/>
        <c:numFmt formatCode="0.0" sourceLinked="1"/>
        <c:majorTickMark val="out"/>
        <c:minorTickMark val="none"/>
        <c:tickLblPos val="none"/>
        <c:crossAx val="115711992"/>
        <c:crosses val="autoZero"/>
        <c:crossBetween val="between"/>
      </c:valAx>
      <c:spPr>
        <a:gradFill>
          <a:gsLst>
            <a:gs pos="0">
              <a:srgbClr val="CCFFFF"/>
            </a:gs>
            <a:gs pos="50000">
              <a:srgbClr val="D16349">
                <a:tint val="44500"/>
                <a:satMod val="160000"/>
              </a:srgbClr>
            </a:gs>
            <a:gs pos="100000">
              <a:srgbClr val="D16349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b"/>
      <c:layout>
        <c:manualLayout>
          <c:xMode val="edge"/>
          <c:yMode val="edge"/>
          <c:x val="3.3254761486330213E-2"/>
          <c:y val="0.87341326652350271"/>
          <c:w val="0.94737893700787623"/>
          <c:h val="0.12658685244913601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587650227932035E-2"/>
          <c:y val="1.1968832020997376E-2"/>
          <c:w val="0.91978961182483765"/>
          <c:h val="0.8166593047820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Среднемесячная  заработная плата  1 работающего на предприятиях города, руб.</c:v>
                </c:pt>
              </c:strCache>
            </c:strRef>
          </c:tx>
          <c:spPr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invertIfNegative val="0"/>
          <c:dLbls>
            <c:dLbl>
              <c:idx val="2"/>
              <c:layout>
                <c:manualLayout>
                  <c:x val="-7.7861963613326691E-3"/>
                  <c:y val="-4.064656848546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6772018983627247E-3"/>
                  <c:y val="3.841970315653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Лист1!$B$2:$B$11</c:f>
              <c:numCache>
                <c:formatCode>0</c:formatCode>
                <c:ptCount val="10"/>
                <c:pt idx="0">
                  <c:v>14639</c:v>
                </c:pt>
                <c:pt idx="1">
                  <c:v>16222</c:v>
                </c:pt>
                <c:pt idx="2">
                  <c:v>18029</c:v>
                </c:pt>
                <c:pt idx="3">
                  <c:v>20959</c:v>
                </c:pt>
                <c:pt idx="4">
                  <c:v>23420</c:v>
                </c:pt>
                <c:pt idx="5">
                  <c:v>24509</c:v>
                </c:pt>
                <c:pt idx="6">
                  <c:v>26162</c:v>
                </c:pt>
                <c:pt idx="7">
                  <c:v>27819</c:v>
                </c:pt>
                <c:pt idx="8">
                  <c:v>30388</c:v>
                </c:pt>
                <c:pt idx="9">
                  <c:v>32369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711208"/>
        <c:axId val="171761448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Уровень официально зарегистрированной безработицы, %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7"/>
          </c:marker>
          <c:dLbls>
            <c:dLbl>
              <c:idx val="0"/>
              <c:layout>
                <c:manualLayout>
                  <c:x val="-3.8610617137945745E-2"/>
                  <c:y val="9.391482993819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610617137945745E-2"/>
                  <c:y val="6.4032838594222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5852715913806781E-2"/>
                  <c:y val="6.4032838594222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610617137945745E-2"/>
                  <c:y val="5.1226270875377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126419586223806E-2"/>
                  <c:y val="5.9763982687940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852715913806781E-2"/>
                  <c:y val="5.1226270875377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1368518362084494E-2"/>
                  <c:y val="5.9763982687940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1480826577078059E-2"/>
                  <c:y val="2.134427953140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0,6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Лист1!$C$2:$C$11</c:f>
              <c:numCache>
                <c:formatCode>0.0</c:formatCode>
                <c:ptCount val="10"/>
                <c:pt idx="0">
                  <c:v>0.8</c:v>
                </c:pt>
                <c:pt idx="1">
                  <c:v>0.7</c:v>
                </c:pt>
                <c:pt idx="2">
                  <c:v>0.7</c:v>
                </c:pt>
                <c:pt idx="3">
                  <c:v>0.6</c:v>
                </c:pt>
                <c:pt idx="4">
                  <c:v>0.6</c:v>
                </c:pt>
                <c:pt idx="5">
                  <c:v>1</c:v>
                </c:pt>
                <c:pt idx="6">
                  <c:v>0.9</c:v>
                </c:pt>
                <c:pt idx="7">
                  <c:v>0.6</c:v>
                </c:pt>
                <c:pt idx="8">
                  <c:v>0.6</c:v>
                </c:pt>
                <c:pt idx="9">
                  <c:v>0.67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762232"/>
        <c:axId val="171761840"/>
      </c:lineChart>
      <c:catAx>
        <c:axId val="115711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1761448"/>
        <c:crosses val="autoZero"/>
        <c:auto val="1"/>
        <c:lblAlgn val="ctr"/>
        <c:lblOffset val="100"/>
        <c:noMultiLvlLbl val="0"/>
      </c:catAx>
      <c:valAx>
        <c:axId val="17176144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5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711208"/>
        <c:crosses val="autoZero"/>
        <c:crossBetween val="between"/>
      </c:valAx>
      <c:valAx>
        <c:axId val="171761840"/>
        <c:scaling>
          <c:orientation val="minMax"/>
          <c:min val="0.4"/>
        </c:scaling>
        <c:delete val="0"/>
        <c:axPos val="r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5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1762232"/>
        <c:crosses val="max"/>
        <c:crossBetween val="between"/>
        <c:majorUnit val="0.4"/>
        <c:minorUnit val="8.0000000000000043E-2"/>
      </c:valAx>
      <c:catAx>
        <c:axId val="1717622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1761840"/>
        <c:crosses val="autoZero"/>
        <c:auto val="1"/>
        <c:lblAlgn val="ctr"/>
        <c:lblOffset val="100"/>
        <c:noMultiLvlLbl val="0"/>
      </c:catAx>
      <c:spPr>
        <a:gradFill>
          <a:gsLst>
            <a:gs pos="0">
              <a:srgbClr val="CCFFFF"/>
            </a:gs>
            <a:gs pos="50000">
              <a:srgbClr val="D16349">
                <a:tint val="44500"/>
                <a:satMod val="160000"/>
              </a:srgbClr>
            </a:gs>
            <a:gs pos="100000">
              <a:srgbClr val="D16349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b"/>
      <c:layout>
        <c:manualLayout>
          <c:xMode val="edge"/>
          <c:yMode val="edge"/>
          <c:x val="0"/>
          <c:y val="0.84284712886498947"/>
          <c:w val="1"/>
          <c:h val="0.157152720168764"/>
        </c:manualLayout>
      </c:layout>
      <c:overlay val="0"/>
      <c:txPr>
        <a:bodyPr/>
        <a:lstStyle/>
        <a:p>
          <a:pPr>
            <a:defRPr sz="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490667833187516E-2"/>
          <c:y val="2.2508633789197405E-2"/>
          <c:w val="0.95650933216681244"/>
          <c:h val="0.688075701063682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Инвестиции в основной капитал за счет всех источников финансирования, млн.руб.</c:v>
                </c:pt>
              </c:strCache>
            </c:strRef>
          </c:tx>
          <c:spPr>
            <a:solidFill>
              <a:srgbClr val="FF9966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2"/>
              <c:layout>
                <c:manualLayout>
                  <c:x val="-1.4027770168531921E-4"/>
                  <c:y val="-9.94474374913658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8230189085913216E-3"/>
                  <c:y val="2.9731316480176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8230189085913216E-3"/>
                  <c:y val="6.79962702030668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Лист1!$B$2:$B$11</c:f>
              <c:numCache>
                <c:formatCode>0.0</c:formatCode>
                <c:ptCount val="10"/>
                <c:pt idx="0" formatCode="General">
                  <c:v>1005.4</c:v>
                </c:pt>
                <c:pt idx="1">
                  <c:v>2343</c:v>
                </c:pt>
                <c:pt idx="2">
                  <c:v>1264.2</c:v>
                </c:pt>
                <c:pt idx="3">
                  <c:v>619.29999999999995</c:v>
                </c:pt>
                <c:pt idx="4">
                  <c:v>530.6</c:v>
                </c:pt>
                <c:pt idx="5">
                  <c:v>867.7</c:v>
                </c:pt>
                <c:pt idx="6">
                  <c:v>1308.5999999999999</c:v>
                </c:pt>
                <c:pt idx="7">
                  <c:v>621.4</c:v>
                </c:pt>
                <c:pt idx="8">
                  <c:v>11973.3</c:v>
                </c:pt>
                <c:pt idx="9">
                  <c:v>780.8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763016"/>
        <c:axId val="171763408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Объем инвестиций в основной капитал (за исключением бюджетных средств) в расчете на 1 жителя, тыс. руб.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7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000099"/>
                </a:solidFill>
              </a:ln>
            </c:spPr>
          </c:marker>
          <c:dLbls>
            <c:dLbl>
              <c:idx val="0"/>
              <c:layout>
                <c:manualLayout>
                  <c:x val="-3.096464700892422E-2"/>
                  <c:y val="3.4736496753695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36851836208448E-2"/>
                  <c:y val="8.5377118125629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5852715913806787E-2"/>
                  <c:y val="6.4032838594222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610617137945745E-2"/>
                  <c:y val="5.1226270875377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12641958622382E-2"/>
                  <c:y val="5.9763982687940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852715913806787E-2"/>
                  <c:y val="5.1226270875377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6660451501543405E-2"/>
                  <c:y val="4.6606230142284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1168603562571977E-2"/>
                  <c:y val="3.9275107058986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1168302537461069E-2"/>
                  <c:y val="-3.9473684210526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Лист1!$C$2:$C$11</c:f>
              <c:numCache>
                <c:formatCode>#,##0.0</c:formatCode>
                <c:ptCount val="10"/>
                <c:pt idx="0">
                  <c:v>4.6219999999999999</c:v>
                </c:pt>
                <c:pt idx="1">
                  <c:v>47.707000000000001</c:v>
                </c:pt>
                <c:pt idx="2">
                  <c:v>24.437000000000001</c:v>
                </c:pt>
                <c:pt idx="3">
                  <c:v>9.3330000000000002</c:v>
                </c:pt>
                <c:pt idx="4">
                  <c:v>8.3409999999999993</c:v>
                </c:pt>
                <c:pt idx="5">
                  <c:v>8.7949999999999999</c:v>
                </c:pt>
                <c:pt idx="6">
                  <c:v>27.1</c:v>
                </c:pt>
                <c:pt idx="7">
                  <c:v>13.5</c:v>
                </c:pt>
                <c:pt idx="8">
                  <c:v>19.2</c:v>
                </c:pt>
                <c:pt idx="9">
                  <c:v>13.2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764192"/>
        <c:axId val="171763800"/>
      </c:lineChart>
      <c:catAx>
        <c:axId val="171763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1763408"/>
        <c:crosses val="autoZero"/>
        <c:auto val="1"/>
        <c:lblAlgn val="ctr"/>
        <c:lblOffset val="100"/>
        <c:noMultiLvlLbl val="0"/>
      </c:catAx>
      <c:valAx>
        <c:axId val="171763408"/>
        <c:scaling>
          <c:orientation val="minMax"/>
          <c:max val="2500"/>
        </c:scaling>
        <c:delete val="0"/>
        <c:axPos val="l"/>
        <c:majorGridlines>
          <c:spPr>
            <a:ln>
              <a:gradFill>
                <a:gsLst>
                  <a:gs pos="50000">
                    <a:schemeClr val="bg1"/>
                  </a:gs>
                  <a:gs pos="100000">
                    <a:srgbClr val="D16349">
                      <a:tint val="23500"/>
                      <a:satMod val="160000"/>
                    </a:srgbClr>
                  </a:gs>
                </a:gsLst>
                <a:lin ang="5400000" scaled="0"/>
              </a:gra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1763016"/>
        <c:crosses val="autoZero"/>
        <c:crossBetween val="between"/>
      </c:valAx>
      <c:valAx>
        <c:axId val="171763800"/>
        <c:scaling>
          <c:orientation val="minMax"/>
        </c:scaling>
        <c:delete val="0"/>
        <c:axPos val="r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#,##0.0" sourceLinked="1"/>
        <c:majorTickMark val="none"/>
        <c:minorTickMark val="none"/>
        <c:tickLblPos val="none"/>
        <c:spPr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c:spPr>
        <c:txPr>
          <a:bodyPr/>
          <a:lstStyle/>
          <a:p>
            <a:pPr>
              <a:defRPr sz="5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1764192"/>
        <c:crosses val="max"/>
        <c:crossBetween val="between"/>
      </c:valAx>
      <c:catAx>
        <c:axId val="171764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1763800"/>
        <c:crossesAt val="10"/>
        <c:auto val="1"/>
        <c:lblAlgn val="ctr"/>
        <c:lblOffset val="100"/>
        <c:noMultiLvlLbl val="0"/>
      </c:catAx>
      <c:spPr>
        <a:gradFill>
          <a:gsLst>
            <a:gs pos="0">
              <a:srgbClr val="CCFFFF"/>
            </a:gs>
            <a:gs pos="50000">
              <a:srgbClr val="D16349">
                <a:tint val="44500"/>
                <a:satMod val="160000"/>
              </a:srgbClr>
            </a:gs>
            <a:gs pos="100000">
              <a:srgbClr val="D16349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b"/>
      <c:layout>
        <c:manualLayout>
          <c:xMode val="edge"/>
          <c:yMode val="edge"/>
          <c:x val="0"/>
          <c:y val="0.8176485011741953"/>
          <c:w val="0.99928428301301042"/>
          <c:h val="0.13083678684901229"/>
        </c:manualLayout>
      </c:layout>
      <c:overlay val="0"/>
      <c:txPr>
        <a:bodyPr/>
        <a:lstStyle/>
        <a:p>
          <a:pPr>
            <a:defRPr sz="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449251535865704E-3"/>
          <c:y val="2.8706507840366109E-2"/>
          <c:w val="0.99055507484641347"/>
          <c:h val="0.767174776229894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1"/>
                <c:pt idx="0">
                  <c:v>Объем отгруженных товаров собственного производства млн. руб. </c:v>
                </c:pt>
              </c:strCache>
            </c:strRef>
          </c:tx>
          <c:spPr>
            <a:solidFill>
              <a:srgbClr val="E33733"/>
            </a:solidFill>
            <a:ln>
              <a:solidFill>
                <a:prstClr val="black">
                  <a:lumMod val="50000"/>
                  <a:lumOff val="50000"/>
                </a:prstClr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smtClean="0"/>
                      <a:t>5839</a:t>
                    </a:r>
                    <a:endParaRPr lang="en-US" sz="1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spPr>
              <a:ln w="22225">
                <a:solidFill>
                  <a:srgbClr val="00B0F0"/>
                </a:solidFill>
              </a:ln>
            </c:spPr>
            <c:trendlineType val="linear"/>
            <c:dispRSqr val="0"/>
            <c:dispEq val="0"/>
          </c:trendline>
          <c:cat>
            <c:numRef>
              <c:f>Лист1!$C$1:$L$1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Лист1!$C$2:$L$2</c:f>
              <c:numCache>
                <c:formatCode>0</c:formatCode>
                <c:ptCount val="10"/>
                <c:pt idx="0" formatCode="General">
                  <c:v>5839.5</c:v>
                </c:pt>
                <c:pt idx="1">
                  <c:v>7763</c:v>
                </c:pt>
                <c:pt idx="2" formatCode="General">
                  <c:v>4986</c:v>
                </c:pt>
                <c:pt idx="3" formatCode="General">
                  <c:v>6040</c:v>
                </c:pt>
                <c:pt idx="4" formatCode="General">
                  <c:v>9672</c:v>
                </c:pt>
                <c:pt idx="5" formatCode="General">
                  <c:v>13904</c:v>
                </c:pt>
                <c:pt idx="6" formatCode="General">
                  <c:v>19649</c:v>
                </c:pt>
                <c:pt idx="7">
                  <c:v>18399</c:v>
                </c:pt>
                <c:pt idx="8">
                  <c:v>19991</c:v>
                </c:pt>
                <c:pt idx="9">
                  <c:v>23240</c:v>
                </c:pt>
              </c:numCache>
            </c:numRef>
          </c:val>
        </c:ser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523051747981713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03073566397561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Лист1!$C$1:$L$1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764976"/>
        <c:axId val="170163944"/>
      </c:barChart>
      <c:catAx>
        <c:axId val="17176497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0163944"/>
        <c:crosses val="autoZero"/>
        <c:auto val="1"/>
        <c:lblAlgn val="ctr"/>
        <c:lblOffset val="100"/>
        <c:noMultiLvlLbl val="0"/>
      </c:catAx>
      <c:valAx>
        <c:axId val="1701639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171764976"/>
        <c:crosses val="autoZero"/>
        <c:crossBetween val="between"/>
      </c:valAx>
      <c:spPr>
        <a:gradFill>
          <a:gsLst>
            <a:gs pos="0">
              <a:srgbClr val="CCFFFF"/>
            </a:gs>
            <a:gs pos="50000">
              <a:srgbClr val="D16349">
                <a:tint val="44500"/>
                <a:satMod val="160000"/>
              </a:srgbClr>
            </a:gs>
            <a:gs pos="100000">
              <a:srgbClr val="D16349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1.6721276277958271E-2"/>
          <c:y val="0.85648027722394593"/>
          <c:w val="0.94737893700787634"/>
          <c:h val="9.4066641060111394E-2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752843394575702"/>
          <c:y val="4.47761194029851E-2"/>
          <c:w val="0.50247156605424304"/>
          <c:h val="0.8646405766443380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вышестоящие бюджеты</c:v>
                </c:pt>
              </c:strCache>
            </c:strRef>
          </c:tx>
          <c:spPr>
            <a:solidFill>
              <a:srgbClr val="CCFF66"/>
            </a:solidFill>
            <a:ln w="6350" cap="flat" cmpd="sng" algn="ctr">
              <a:solidFill>
                <a:srgbClr val="CCFF66"/>
              </a:solidFill>
              <a:prstDash val="solid"/>
              <a:miter lim="800000"/>
            </a:ln>
            <a:effectLst/>
          </c:spPr>
          <c:invertIfNegative val="0"/>
          <c:dLbls>
            <c:dLbl>
              <c:idx val="0"/>
              <c:layout>
                <c:manualLayout>
                  <c:x val="6.5277777777777907E-2"/>
                  <c:y val="-6.35872894515946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DFF-4B72-8500-CB92BC3C811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E090-4276-B888-5B71E1AFE77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090-4276-B888-5B71E1AFE77D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9444444444444397E-3"/>
                  <c:y val="-5.828767531976270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DFF-4B72-8500-CB92BC3C811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E090-4276-B888-5B71E1AFE77D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3611001749781299E-2"/>
                  <c:y val="3.1793644725797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DFF-4B72-8500-CB92BC3C811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НДФЛ</c:v>
                </c:pt>
                <c:pt idx="1">
                  <c:v>УСН</c:v>
                </c:pt>
                <c:pt idx="2">
                  <c:v>ЕНВД</c:v>
                </c:pt>
                <c:pt idx="3">
                  <c:v>Патенты</c:v>
                </c:pt>
                <c:pt idx="4">
                  <c:v>Налоги на имущество</c:v>
                </c:pt>
                <c:pt idx="5">
                  <c:v>Госпошлина</c:v>
                </c:pt>
                <c:pt idx="6">
                  <c:v>НДС</c:v>
                </c:pt>
                <c:pt idx="7">
                  <c:v>Налог на прибыль</c:v>
                </c:pt>
                <c:pt idx="8">
                  <c:v>Акцизы</c:v>
                </c:pt>
                <c:pt idx="9">
                  <c:v>Налоги на пользование природ. ресурсами</c:v>
                </c:pt>
                <c:pt idx="10">
                  <c:v>Налоговые доходы всего 2019 год</c:v>
                </c:pt>
                <c:pt idx="11">
                  <c:v>Налоговые доходы всего 2018 год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70.8</c:v>
                </c:pt>
                <c:pt idx="1">
                  <c:v>100</c:v>
                </c:pt>
                <c:pt idx="2">
                  <c:v>0</c:v>
                </c:pt>
                <c:pt idx="3">
                  <c:v>0</c:v>
                </c:pt>
                <c:pt idx="4">
                  <c:v>94.2</c:v>
                </c:pt>
                <c:pt idx="5">
                  <c:v>0</c:v>
                </c:pt>
                <c:pt idx="6">
                  <c:v>100</c:v>
                </c:pt>
                <c:pt idx="7">
                  <c:v>100</c:v>
                </c:pt>
                <c:pt idx="8">
                  <c:v>99.2</c:v>
                </c:pt>
                <c:pt idx="9">
                  <c:v>100</c:v>
                </c:pt>
                <c:pt idx="10">
                  <c:v>89.3</c:v>
                </c:pt>
                <c:pt idx="11" formatCode="General">
                  <c:v>88.9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90-4276-B888-5B71E1AFE7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местный бюджет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E090-4276-B888-5B71E1AFE77D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090-4276-B888-5B71E1AFE77D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090-4276-B888-5B71E1AFE77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НДФЛ</c:v>
                </c:pt>
                <c:pt idx="1">
                  <c:v>УСН</c:v>
                </c:pt>
                <c:pt idx="2">
                  <c:v>ЕНВД</c:v>
                </c:pt>
                <c:pt idx="3">
                  <c:v>Патенты</c:v>
                </c:pt>
                <c:pt idx="4">
                  <c:v>Налоги на имущество</c:v>
                </c:pt>
                <c:pt idx="5">
                  <c:v>Госпошлина</c:v>
                </c:pt>
                <c:pt idx="6">
                  <c:v>НДС</c:v>
                </c:pt>
                <c:pt idx="7">
                  <c:v>Налог на прибыль</c:v>
                </c:pt>
                <c:pt idx="8">
                  <c:v>Акцизы</c:v>
                </c:pt>
                <c:pt idx="9">
                  <c:v>Налоги на пользование природ. ресурсами</c:v>
                </c:pt>
                <c:pt idx="10">
                  <c:v>Налоговые доходы всего 2019 год</c:v>
                </c:pt>
                <c:pt idx="11">
                  <c:v>Налоговые доходы всего 2018 год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29.2</c:v>
                </c:pt>
                <c:pt idx="1">
                  <c:v>0</c:v>
                </c:pt>
                <c:pt idx="2">
                  <c:v>100</c:v>
                </c:pt>
                <c:pt idx="3">
                  <c:v>100</c:v>
                </c:pt>
                <c:pt idx="4">
                  <c:v>5.8</c:v>
                </c:pt>
                <c:pt idx="5">
                  <c:v>100</c:v>
                </c:pt>
                <c:pt idx="6">
                  <c:v>0</c:v>
                </c:pt>
                <c:pt idx="7">
                  <c:v>0</c:v>
                </c:pt>
                <c:pt idx="8">
                  <c:v>0.8</c:v>
                </c:pt>
                <c:pt idx="9">
                  <c:v>0</c:v>
                </c:pt>
                <c:pt idx="10">
                  <c:v>10.7</c:v>
                </c:pt>
                <c:pt idx="11" formatCode="General">
                  <c:v>11.1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090-4276-B888-5B71E1AFE7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70164728"/>
        <c:axId val="170165120"/>
      </c:barChart>
      <c:catAx>
        <c:axId val="170164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70165120"/>
        <c:crosses val="autoZero"/>
        <c:auto val="1"/>
        <c:lblAlgn val="ctr"/>
        <c:lblOffset val="100"/>
        <c:tickLblSkip val="1"/>
        <c:noMultiLvlLbl val="0"/>
      </c:catAx>
      <c:valAx>
        <c:axId val="170165120"/>
        <c:scaling>
          <c:orientation val="minMax"/>
        </c:scaling>
        <c:delete val="1"/>
        <c:axPos val="b"/>
        <c:majorGridlines/>
        <c:numFmt formatCode="0%" sourceLinked="1"/>
        <c:majorTickMark val="none"/>
        <c:minorTickMark val="none"/>
        <c:tickLblPos val="none"/>
        <c:crossAx val="170164728"/>
        <c:crosses val="autoZero"/>
        <c:crossBetween val="between"/>
      </c:valAx>
      <c:spPr>
        <a:solidFill>
          <a:schemeClr val="bg1"/>
        </a:solidFill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 baseline="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486446236473944E-2"/>
          <c:y val="2.32802522818976E-2"/>
          <c:w val="0.77724665155937867"/>
          <c:h val="0.713220802489518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3"/>
                <c:pt idx="0">
                  <c:v>307.2</c:v>
                </c:pt>
                <c:pt idx="1">
                  <c:v>316</c:v>
                </c:pt>
                <c:pt idx="2">
                  <c:v>317.3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A2-4B85-B4EC-6FCC1B43A8C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Sheet1!$B$3:$E$3</c:f>
              <c:numCache>
                <c:formatCode>0.0</c:formatCode>
                <c:ptCount val="3"/>
                <c:pt idx="0">
                  <c:v>65</c:v>
                </c:pt>
                <c:pt idx="1">
                  <c:v>55.6</c:v>
                </c:pt>
                <c:pt idx="2">
                  <c:v>57.2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A2-4B85-B4EC-6FCC1B43A8C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Sheet1!$B$4:$E$4</c:f>
              <c:numCache>
                <c:formatCode>0.0</c:formatCode>
                <c:ptCount val="3"/>
                <c:pt idx="0">
                  <c:v>376</c:v>
                </c:pt>
                <c:pt idx="1">
                  <c:v>500.9</c:v>
                </c:pt>
                <c:pt idx="2">
                  <c:v>494.5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FA2-4B85-B4EC-6FCC1B43A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70165904"/>
        <c:axId val="170166296"/>
      </c:barChart>
      <c:catAx>
        <c:axId val="17016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70166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016629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170165904"/>
        <c:crosses val="autoZero"/>
        <c:crossBetween val="between"/>
        <c:minorUnit val="100"/>
      </c:valAx>
    </c:plotArea>
    <c:legend>
      <c:legendPos val="b"/>
      <c:layout>
        <c:manualLayout>
          <c:xMode val="edge"/>
          <c:yMode val="edge"/>
          <c:x val="2.0045738288611045E-2"/>
          <c:y val="0.85453422830342962"/>
          <c:w val="0.68930486562949445"/>
          <c:h val="0.145465771696571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Lbls>
            <c:dLbl>
              <c:idx val="0"/>
              <c:layout>
                <c:manualLayout>
                  <c:x val="-5.2620356749639899E-2"/>
                  <c:y val="7.1821448485925596E-3"/>
                </c:manualLayout>
              </c:layout>
              <c:spPr>
                <a:solidFill>
                  <a:prstClr val="white">
                    <a:alpha val="0"/>
                  </a:prstClr>
                </a:solidFill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6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3C4-4CAA-888E-102BAD9847E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0477074916213203E-3"/>
                  <c:y val="4.7879080579895303E-3"/>
                </c:manualLayout>
              </c:layout>
              <c:spPr>
                <a:solidFill>
                  <a:prstClr val="white">
                    <a:alpha val="0"/>
                  </a:prstClr>
                </a:solidFill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6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3C4-4CAA-888E-102BAD9847E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738979348891099E-2"/>
                  <c:y val="-8.717484683053359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600" normalizeH="0" baseline="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3C4-4CAA-888E-102BAD9847E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1697915914123E-2"/>
                  <c:y val="1.39023288211197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 sz="16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3C4-4CAA-888E-102BAD9847E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Лист1!$A$1:$A$4</c:f>
              <c:strCache>
                <c:ptCount val="4"/>
                <c:pt idx="0">
                  <c:v>НДФЛ</c:v>
                </c:pt>
                <c:pt idx="1">
                  <c:v>Налоги на имущество</c:v>
                </c:pt>
                <c:pt idx="2">
                  <c:v>Налоги на совокупный доход</c:v>
                </c:pt>
                <c:pt idx="3">
                  <c:v>Прочие налоговые доходы</c:v>
                </c:pt>
              </c:strCache>
            </c:strRef>
          </c:cat>
          <c:val>
            <c:numRef>
              <c:f>Лист1!$B$1:$B$4</c:f>
              <c:numCache>
                <c:formatCode>#\ ##0.0</c:formatCode>
                <c:ptCount val="4"/>
                <c:pt idx="0">
                  <c:v>215.1</c:v>
                </c:pt>
                <c:pt idx="1">
                  <c:v>59.3</c:v>
                </c:pt>
                <c:pt idx="2">
                  <c:v>34.299999999999997</c:v>
                </c:pt>
                <c:pt idx="3">
                  <c:v>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C63-4E60-9C36-579F4CA8BAB2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47"/>
        <c:holeSize val="55"/>
      </c:doughnut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564643745313301"/>
          <c:y val="0.102603985493028"/>
          <c:w val="0.627304697645934"/>
          <c:h val="0.74204859683033098"/>
        </c:manualLayout>
      </c:layout>
      <c:doughnutChart>
        <c:varyColors val="1"/>
        <c:ser>
          <c:idx val="0"/>
          <c:order val="0"/>
          <c:spPr>
            <a:solidFill>
              <a:srgbClr val="66FF66"/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33CC66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C63-4E60-9C36-579F4CA8BAB2}"/>
              </c:ext>
            </c:extLst>
          </c:dPt>
          <c:dPt>
            <c:idx val="1"/>
            <c:bubble3D val="0"/>
            <c:spPr>
              <a:solidFill>
                <a:srgbClr val="99FFCC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C63-4E60-9C36-579F4CA8BAB2}"/>
              </c:ext>
            </c:extLst>
          </c:dPt>
          <c:dPt>
            <c:idx val="2"/>
            <c:bubble3D val="0"/>
            <c:spPr>
              <a:solidFill>
                <a:srgbClr val="66CC99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C63-4E60-9C36-579F4CA8BA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Лист1!$A$1:$A$3</c:f>
              <c:strCache>
                <c:ptCount val="3"/>
                <c:pt idx="0">
                  <c:v>Доходы от использ. муниц. имущества</c:v>
                </c:pt>
                <c:pt idx="1">
                  <c:v>Доходы от продажи муниц. имущества</c:v>
                </c:pt>
                <c:pt idx="2">
                  <c:v>Прочие неналоговые доходы</c:v>
                </c:pt>
              </c:strCache>
            </c:strRef>
          </c:cat>
          <c:val>
            <c:numRef>
              <c:f>Лист1!$B$1:$B$3</c:f>
              <c:numCache>
                <c:formatCode>#\ ##0.0</c:formatCode>
                <c:ptCount val="3"/>
                <c:pt idx="0">
                  <c:v>30.7</c:v>
                </c:pt>
                <c:pt idx="1">
                  <c:v>11.1</c:v>
                </c:pt>
                <c:pt idx="2">
                  <c:v>15.4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C63-4E60-9C36-579F4CA8BA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C5AFDD-D881-4D2E-880D-4883D847B5C0}" type="doc">
      <dgm:prSet loTypeId="urn:microsoft.com/office/officeart/2005/8/layout/lProcess3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1E72C9F-FF82-4588-BDF5-7D5CD120F5DA}">
      <dgm:prSet phldrT="[Текст]"/>
      <dgm:spPr/>
      <dgm:t>
        <a:bodyPr/>
        <a:lstStyle/>
        <a:p>
          <a:r>
            <a:rPr lang="ru-RU" dirty="0" smtClean="0"/>
            <a:t>15%</a:t>
          </a:r>
          <a:endParaRPr lang="ru-RU" dirty="0"/>
        </a:p>
      </dgm:t>
    </dgm:pt>
    <dgm:pt modelId="{60F75CC0-C6E3-47EB-8B05-EB44EADE48AA}" type="parTrans" cxnId="{4E54401D-0516-4396-9CB5-E1D7E9D9D2A5}">
      <dgm:prSet/>
      <dgm:spPr/>
      <dgm:t>
        <a:bodyPr/>
        <a:lstStyle/>
        <a:p>
          <a:endParaRPr lang="ru-RU"/>
        </a:p>
      </dgm:t>
    </dgm:pt>
    <dgm:pt modelId="{173130E8-374C-4E18-902F-C447025E2F26}" type="sibTrans" cxnId="{4E54401D-0516-4396-9CB5-E1D7E9D9D2A5}">
      <dgm:prSet/>
      <dgm:spPr/>
      <dgm:t>
        <a:bodyPr/>
        <a:lstStyle/>
        <a:p>
          <a:endParaRPr lang="ru-RU"/>
        </a:p>
      </dgm:t>
    </dgm:pt>
    <dgm:pt modelId="{FDDFFAB1-6162-4157-8CCD-DE12CB56AD1A}">
      <dgm:prSet phldrT="[Текст]"/>
      <dgm:spPr/>
      <dgm:t>
        <a:bodyPr/>
        <a:lstStyle/>
        <a:p>
          <a:r>
            <a:rPr lang="ru-RU" dirty="0" smtClean="0"/>
            <a:t>14,48%</a:t>
          </a:r>
          <a:endParaRPr lang="ru-RU" dirty="0"/>
        </a:p>
      </dgm:t>
    </dgm:pt>
    <dgm:pt modelId="{C137B8EB-C9F3-4802-B3BD-59D84B01286A}" type="parTrans" cxnId="{8730E497-BFB7-4F1F-A831-DCD1AD114A90}">
      <dgm:prSet/>
      <dgm:spPr/>
      <dgm:t>
        <a:bodyPr/>
        <a:lstStyle/>
        <a:p>
          <a:endParaRPr lang="ru-RU"/>
        </a:p>
      </dgm:t>
    </dgm:pt>
    <dgm:pt modelId="{0BA65337-5C18-43D3-8C8D-0278AD9A4EB8}" type="sibTrans" cxnId="{8730E497-BFB7-4F1F-A831-DCD1AD114A90}">
      <dgm:prSet/>
      <dgm:spPr/>
      <dgm:t>
        <a:bodyPr/>
        <a:lstStyle/>
        <a:p>
          <a:endParaRPr lang="ru-RU"/>
        </a:p>
      </dgm:t>
    </dgm:pt>
    <dgm:pt modelId="{E189D25D-D647-4876-8B6F-46DD918BE835}">
      <dgm:prSet phldrT="[Текст]"/>
      <dgm:spPr/>
      <dgm:t>
        <a:bodyPr/>
        <a:lstStyle/>
        <a:p>
          <a:r>
            <a:rPr lang="ru-RU" dirty="0" smtClean="0"/>
            <a:t>2018 </a:t>
          </a:r>
          <a:r>
            <a:rPr lang="ru-RU" dirty="0"/>
            <a:t>год</a:t>
          </a:r>
        </a:p>
      </dgm:t>
    </dgm:pt>
    <dgm:pt modelId="{1B3F3787-9D91-4035-86B9-64FC6DB0C328}" type="parTrans" cxnId="{CA550705-7766-4F6D-BB1D-29C11C5217E8}">
      <dgm:prSet/>
      <dgm:spPr/>
      <dgm:t>
        <a:bodyPr/>
        <a:lstStyle/>
        <a:p>
          <a:endParaRPr lang="ru-RU"/>
        </a:p>
      </dgm:t>
    </dgm:pt>
    <dgm:pt modelId="{67226A36-5152-4AAF-BD7C-554BCD0662F3}" type="sibTrans" cxnId="{CA550705-7766-4F6D-BB1D-29C11C5217E8}">
      <dgm:prSet/>
      <dgm:spPr/>
      <dgm:t>
        <a:bodyPr/>
        <a:lstStyle/>
        <a:p>
          <a:endParaRPr lang="ru-RU"/>
        </a:p>
      </dgm:t>
    </dgm:pt>
    <dgm:pt modelId="{06AC6F1C-33A5-47D1-860A-9E9822AB9261}">
      <dgm:prSet phldrT="[Текст]"/>
      <dgm:spPr/>
      <dgm:t>
        <a:bodyPr/>
        <a:lstStyle/>
        <a:p>
          <a:r>
            <a:rPr lang="ru-RU" dirty="0" smtClean="0"/>
            <a:t>15%</a:t>
          </a:r>
          <a:endParaRPr lang="ru-RU" dirty="0"/>
        </a:p>
      </dgm:t>
    </dgm:pt>
    <dgm:pt modelId="{B9FD80F5-F488-4EE3-A413-337657F69DF5}" type="parTrans" cxnId="{CC3A9802-DE01-4A61-8ADA-C1F45CEA7361}">
      <dgm:prSet/>
      <dgm:spPr/>
      <dgm:t>
        <a:bodyPr/>
        <a:lstStyle/>
        <a:p>
          <a:endParaRPr lang="ru-RU"/>
        </a:p>
      </dgm:t>
    </dgm:pt>
    <dgm:pt modelId="{29DDED2E-0F26-4178-BF30-05C63991FBFA}" type="sibTrans" cxnId="{CC3A9802-DE01-4A61-8ADA-C1F45CEA7361}">
      <dgm:prSet/>
      <dgm:spPr/>
      <dgm:t>
        <a:bodyPr/>
        <a:lstStyle/>
        <a:p>
          <a:endParaRPr lang="ru-RU"/>
        </a:p>
      </dgm:t>
    </dgm:pt>
    <dgm:pt modelId="{F9A00429-AE3C-4D52-BCA7-14B95FD3B263}">
      <dgm:prSet phldrT="[Текст]"/>
      <dgm:spPr/>
      <dgm:t>
        <a:bodyPr/>
        <a:lstStyle/>
        <a:p>
          <a:r>
            <a:rPr lang="ru-RU" dirty="0" smtClean="0"/>
            <a:t>14,5%</a:t>
          </a:r>
          <a:endParaRPr lang="ru-RU" dirty="0"/>
        </a:p>
      </dgm:t>
    </dgm:pt>
    <dgm:pt modelId="{09B967FF-8A42-4A40-9B47-B48996A5D8FC}" type="parTrans" cxnId="{089F2E8A-92BE-4D49-8B6E-D7C55FB822B5}">
      <dgm:prSet/>
      <dgm:spPr/>
      <dgm:t>
        <a:bodyPr/>
        <a:lstStyle/>
        <a:p>
          <a:endParaRPr lang="ru-RU"/>
        </a:p>
      </dgm:t>
    </dgm:pt>
    <dgm:pt modelId="{567442C4-79B1-43E5-B34C-988FC4971E8A}" type="sibTrans" cxnId="{089F2E8A-92BE-4D49-8B6E-D7C55FB822B5}">
      <dgm:prSet/>
      <dgm:spPr/>
      <dgm:t>
        <a:bodyPr/>
        <a:lstStyle/>
        <a:p>
          <a:endParaRPr lang="ru-RU"/>
        </a:p>
      </dgm:t>
    </dgm:pt>
    <dgm:pt modelId="{0C465DEF-9A5B-4D14-8EA6-DF87BADBE6AD}">
      <dgm:prSet phldrT="[Текст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dirty="0"/>
            <a:t>Отклонения</a:t>
          </a:r>
        </a:p>
      </dgm:t>
    </dgm:pt>
    <dgm:pt modelId="{683CA41D-45B8-4A00-980B-5DA841A5E70D}" type="parTrans" cxnId="{6FC216C9-6CEB-4352-9ADF-CEF12F19136D}">
      <dgm:prSet/>
      <dgm:spPr/>
      <dgm:t>
        <a:bodyPr/>
        <a:lstStyle/>
        <a:p>
          <a:endParaRPr lang="ru-RU"/>
        </a:p>
      </dgm:t>
    </dgm:pt>
    <dgm:pt modelId="{5F22E8E7-4B02-4A71-83E9-9FC138C09179}" type="sibTrans" cxnId="{6FC216C9-6CEB-4352-9ADF-CEF12F19136D}">
      <dgm:prSet/>
      <dgm:spPr/>
      <dgm:t>
        <a:bodyPr/>
        <a:lstStyle/>
        <a:p>
          <a:endParaRPr lang="ru-RU"/>
        </a:p>
      </dgm:t>
    </dgm:pt>
    <dgm:pt modelId="{63DB27B5-81D4-447C-B0ED-353BA62EA223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4ADE5C4B-9876-4B20-A82C-F828225E2DF2}" type="parTrans" cxnId="{3AACB9BD-8FBC-4991-9731-10D3A891513D}">
      <dgm:prSet/>
      <dgm:spPr/>
      <dgm:t>
        <a:bodyPr/>
        <a:lstStyle/>
        <a:p>
          <a:endParaRPr lang="ru-RU"/>
        </a:p>
      </dgm:t>
    </dgm:pt>
    <dgm:pt modelId="{EBD9AB40-69C2-42D8-A17F-B83B961E0FAF}" type="sibTrans" cxnId="{3AACB9BD-8FBC-4991-9731-10D3A891513D}">
      <dgm:prSet/>
      <dgm:spPr/>
      <dgm:t>
        <a:bodyPr/>
        <a:lstStyle/>
        <a:p>
          <a:endParaRPr lang="ru-RU"/>
        </a:p>
      </dgm:t>
    </dgm:pt>
    <dgm:pt modelId="{38AEF58D-AE66-4B2A-8102-F7C685FE0F8B}">
      <dgm:prSet phldrT="[Текст]"/>
      <dgm:spPr/>
      <dgm:t>
        <a:bodyPr/>
        <a:lstStyle/>
        <a:p>
          <a:r>
            <a:rPr lang="ru-RU" dirty="0" smtClean="0"/>
            <a:t>-0,2%</a:t>
          </a:r>
          <a:endParaRPr lang="ru-RU" dirty="0"/>
        </a:p>
      </dgm:t>
    </dgm:pt>
    <dgm:pt modelId="{7E886D60-7800-4C65-80E4-1B6211996511}" type="parTrans" cxnId="{2E2F7A19-F7D8-4C24-B14C-73581F60501B}">
      <dgm:prSet/>
      <dgm:spPr/>
      <dgm:t>
        <a:bodyPr/>
        <a:lstStyle/>
        <a:p>
          <a:endParaRPr lang="ru-RU"/>
        </a:p>
      </dgm:t>
    </dgm:pt>
    <dgm:pt modelId="{D122D70A-A3FD-415E-BE6D-F3DCE17680E5}" type="sibTrans" cxnId="{2E2F7A19-F7D8-4C24-B14C-73581F60501B}">
      <dgm:prSet/>
      <dgm:spPr/>
      <dgm:t>
        <a:bodyPr/>
        <a:lstStyle/>
        <a:p>
          <a:endParaRPr lang="ru-RU"/>
        </a:p>
      </dgm:t>
    </dgm:pt>
    <dgm:pt modelId="{9F89D21A-3CEB-4261-8AFA-53513F627064}">
      <dgm:prSet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+ 5,2 млн. руб.</a:t>
          </a:r>
          <a:endParaRPr lang="ru-RU" dirty="0"/>
        </a:p>
      </dgm:t>
    </dgm:pt>
    <dgm:pt modelId="{84AB6F6D-93E5-4185-884D-378C106ACADE}" type="parTrans" cxnId="{32ADF3B3-37B9-4350-88CF-EE9F0D923E7C}">
      <dgm:prSet/>
      <dgm:spPr/>
      <dgm:t>
        <a:bodyPr/>
        <a:lstStyle/>
        <a:p>
          <a:endParaRPr lang="ru-RU"/>
        </a:p>
      </dgm:t>
    </dgm:pt>
    <dgm:pt modelId="{5B817C58-221C-469C-A5B9-CDFE16580ABF}" type="sibTrans" cxnId="{32ADF3B3-37B9-4350-88CF-EE9F0D923E7C}">
      <dgm:prSet/>
      <dgm:spPr/>
      <dgm:t>
        <a:bodyPr/>
        <a:lstStyle/>
        <a:p>
          <a:endParaRPr lang="ru-RU"/>
        </a:p>
      </dgm:t>
    </dgm:pt>
    <dgm:pt modelId="{79983551-7DB1-4840-84CE-E007BC2486B9}">
      <dgm:prSet/>
      <dgm:spPr/>
      <dgm:t>
        <a:bodyPr/>
        <a:lstStyle/>
        <a:p>
          <a:r>
            <a:rPr lang="ru-RU" dirty="0" smtClean="0"/>
            <a:t>209,9 млн. руб.</a:t>
          </a:r>
          <a:endParaRPr lang="ru-RU" dirty="0"/>
        </a:p>
      </dgm:t>
    </dgm:pt>
    <dgm:pt modelId="{F1E19078-A80D-42F8-BB35-16B46B70ABBC}" type="parTrans" cxnId="{41AC9F9C-D597-4F2F-97D1-C2E5D371D693}">
      <dgm:prSet/>
      <dgm:spPr/>
      <dgm:t>
        <a:bodyPr/>
        <a:lstStyle/>
        <a:p>
          <a:endParaRPr lang="ru-RU"/>
        </a:p>
      </dgm:t>
    </dgm:pt>
    <dgm:pt modelId="{8CE928A5-4F54-4B6D-AE5B-E436AE9F1387}" type="sibTrans" cxnId="{41AC9F9C-D597-4F2F-97D1-C2E5D371D693}">
      <dgm:prSet/>
      <dgm:spPr/>
      <dgm:t>
        <a:bodyPr/>
        <a:lstStyle/>
        <a:p>
          <a:endParaRPr lang="ru-RU"/>
        </a:p>
      </dgm:t>
    </dgm:pt>
    <dgm:pt modelId="{A1146654-19B3-497C-855D-57D767FBC333}">
      <dgm:prSet/>
      <dgm:spPr/>
      <dgm:t>
        <a:bodyPr/>
        <a:lstStyle/>
        <a:p>
          <a:r>
            <a:rPr lang="ru-RU" dirty="0" smtClean="0"/>
            <a:t>215,1 млн. руб.</a:t>
          </a:r>
          <a:endParaRPr lang="ru-RU" dirty="0"/>
        </a:p>
      </dgm:t>
    </dgm:pt>
    <dgm:pt modelId="{BD1C5443-25A0-41A8-87D1-82555826EE63}" type="parTrans" cxnId="{77352675-6482-43CA-B6A1-301450882B04}">
      <dgm:prSet/>
      <dgm:spPr/>
      <dgm:t>
        <a:bodyPr/>
        <a:lstStyle/>
        <a:p>
          <a:endParaRPr lang="ru-RU"/>
        </a:p>
      </dgm:t>
    </dgm:pt>
    <dgm:pt modelId="{3C3847FB-FE74-42B1-BBBB-AEAFBC2F506B}" type="sibTrans" cxnId="{77352675-6482-43CA-B6A1-301450882B04}">
      <dgm:prSet/>
      <dgm:spPr/>
      <dgm:t>
        <a:bodyPr/>
        <a:lstStyle/>
        <a:p>
          <a:endParaRPr lang="ru-RU"/>
        </a:p>
      </dgm:t>
    </dgm:pt>
    <dgm:pt modelId="{2770178D-1DEF-450D-A527-A4B60F2E5F66}">
      <dgm:prSet/>
      <dgm:spPr/>
      <dgm:t>
        <a:bodyPr/>
        <a:lstStyle/>
        <a:p>
          <a:r>
            <a:rPr lang="ru-RU" dirty="0" smtClean="0"/>
            <a:t>737,7 млн. руб.</a:t>
          </a:r>
          <a:endParaRPr lang="ru-RU" dirty="0"/>
        </a:p>
      </dgm:t>
    </dgm:pt>
    <dgm:pt modelId="{68343560-ABDC-43FA-86A1-CEF6EE518E51}" type="parTrans" cxnId="{C640CA7F-1E2A-4891-8F6A-7BA950BDAA22}">
      <dgm:prSet/>
      <dgm:spPr/>
      <dgm:t>
        <a:bodyPr/>
        <a:lstStyle/>
        <a:p>
          <a:endParaRPr lang="ru-RU"/>
        </a:p>
      </dgm:t>
    </dgm:pt>
    <dgm:pt modelId="{DEDB7BE0-A731-4F98-BA30-48DC0CA6E618}" type="sibTrans" cxnId="{C640CA7F-1E2A-4891-8F6A-7BA950BDAA22}">
      <dgm:prSet/>
      <dgm:spPr/>
      <dgm:t>
        <a:bodyPr/>
        <a:lstStyle/>
        <a:p>
          <a:endParaRPr lang="ru-RU"/>
        </a:p>
      </dgm:t>
    </dgm:pt>
    <dgm:pt modelId="{E4AF093D-9815-43E5-8867-1053620070F9}">
      <dgm:prSet/>
      <dgm:spPr/>
      <dgm:t>
        <a:bodyPr/>
        <a:lstStyle/>
        <a:p>
          <a:r>
            <a:rPr lang="ru-RU" dirty="0" smtClean="0"/>
            <a:t>722,1 млн. руб.</a:t>
          </a:r>
          <a:endParaRPr lang="ru-RU" dirty="0"/>
        </a:p>
      </dgm:t>
    </dgm:pt>
    <dgm:pt modelId="{E42FA109-E639-45B5-B7C3-402CD1F81532}" type="parTrans" cxnId="{2B942A94-DC7D-461C-8566-A21C8FDEF2EF}">
      <dgm:prSet/>
      <dgm:spPr/>
      <dgm:t>
        <a:bodyPr/>
        <a:lstStyle/>
        <a:p>
          <a:endParaRPr lang="ru-RU"/>
        </a:p>
      </dgm:t>
    </dgm:pt>
    <dgm:pt modelId="{4147A7B6-556B-4EA3-A162-AFC3B1CA445F}" type="sibTrans" cxnId="{2B942A94-DC7D-461C-8566-A21C8FDEF2EF}">
      <dgm:prSet/>
      <dgm:spPr/>
      <dgm:t>
        <a:bodyPr/>
        <a:lstStyle/>
        <a:p>
          <a:endParaRPr lang="ru-RU"/>
        </a:p>
      </dgm:t>
    </dgm:pt>
    <dgm:pt modelId="{2F2DFA90-E8CF-450B-BBEC-93F799DB4550}">
      <dgm:prSet/>
      <dgm:spPr/>
      <dgm:t>
        <a:bodyPr/>
        <a:lstStyle/>
        <a:p>
          <a:r>
            <a:rPr lang="ru-RU" dirty="0" smtClean="0"/>
            <a:t>+ 15,6 млн. руб.</a:t>
          </a:r>
          <a:endParaRPr lang="ru-RU" dirty="0"/>
        </a:p>
      </dgm:t>
    </dgm:pt>
    <dgm:pt modelId="{D7BD574D-CE65-4229-BD92-63A89B44E3A9}" type="parTrans" cxnId="{87530460-B538-4694-B3FF-7E3EF1E7B2D1}">
      <dgm:prSet/>
      <dgm:spPr/>
      <dgm:t>
        <a:bodyPr/>
        <a:lstStyle/>
        <a:p>
          <a:endParaRPr lang="ru-RU"/>
        </a:p>
      </dgm:t>
    </dgm:pt>
    <dgm:pt modelId="{40F70A76-60BF-46AF-9B77-92E8D5AEE314}" type="sibTrans" cxnId="{87530460-B538-4694-B3FF-7E3EF1E7B2D1}">
      <dgm:prSet/>
      <dgm:spPr/>
      <dgm:t>
        <a:bodyPr/>
        <a:lstStyle/>
        <a:p>
          <a:endParaRPr lang="ru-RU"/>
        </a:p>
      </dgm:t>
    </dgm:pt>
    <dgm:pt modelId="{88CBD624-0860-4CCD-AEA1-D842258A3A70}">
      <dgm:prSet phldrT="[Текст]"/>
      <dgm:spPr/>
      <dgm:t>
        <a:bodyPr/>
        <a:lstStyle/>
        <a:p>
          <a:r>
            <a:rPr lang="ru-RU" dirty="0" smtClean="0"/>
            <a:t>2019 </a:t>
          </a:r>
          <a:r>
            <a:rPr lang="ru-RU" dirty="0"/>
            <a:t>год</a:t>
          </a:r>
        </a:p>
      </dgm:t>
    </dgm:pt>
    <dgm:pt modelId="{0F4FDB9C-D904-465B-AA3F-3C011F659C3A}" type="sibTrans" cxnId="{90F7EA9D-23A8-43DF-A818-46FFEBF00754}">
      <dgm:prSet/>
      <dgm:spPr/>
      <dgm:t>
        <a:bodyPr/>
        <a:lstStyle/>
        <a:p>
          <a:endParaRPr lang="ru-RU"/>
        </a:p>
      </dgm:t>
    </dgm:pt>
    <dgm:pt modelId="{D90A4BA6-8F58-432F-8C64-6253583F868B}" type="parTrans" cxnId="{90F7EA9D-23A8-43DF-A818-46FFEBF00754}">
      <dgm:prSet/>
      <dgm:spPr/>
      <dgm:t>
        <a:bodyPr/>
        <a:lstStyle/>
        <a:p>
          <a:endParaRPr lang="ru-RU"/>
        </a:p>
      </dgm:t>
    </dgm:pt>
    <dgm:pt modelId="{841996B3-6EC3-4142-80A1-1B8F8CD96A55}">
      <dgm:prSet phldrT="[Текст]"/>
      <dgm:spPr>
        <a:solidFill>
          <a:srgbClr val="FFCC66"/>
        </a:solidFill>
      </dgm:spPr>
      <dgm:t>
        <a:bodyPr/>
        <a:lstStyle/>
        <a:p>
          <a:r>
            <a:rPr lang="ru-RU" dirty="0" smtClean="0"/>
            <a:t>Норматив по БК РФ</a:t>
          </a:r>
          <a:endParaRPr lang="ru-RU" dirty="0"/>
        </a:p>
      </dgm:t>
    </dgm:pt>
    <dgm:pt modelId="{B6724113-D598-4CCD-9EA2-4182DAA89939}" type="parTrans" cxnId="{5A9BE153-DF39-424F-BC9E-6FBCB3ABDE8D}">
      <dgm:prSet/>
      <dgm:spPr/>
      <dgm:t>
        <a:bodyPr/>
        <a:lstStyle/>
        <a:p>
          <a:endParaRPr lang="ru-RU"/>
        </a:p>
      </dgm:t>
    </dgm:pt>
    <dgm:pt modelId="{E0E4FD46-4F82-46DF-8E26-BC437F4EE4F6}" type="sibTrans" cxnId="{5A9BE153-DF39-424F-BC9E-6FBCB3ABDE8D}">
      <dgm:prSet/>
      <dgm:spPr/>
      <dgm:t>
        <a:bodyPr/>
        <a:lstStyle/>
        <a:p>
          <a:endParaRPr lang="ru-RU"/>
        </a:p>
      </dgm:t>
    </dgm:pt>
    <dgm:pt modelId="{7A236022-B443-4815-B343-5FD407CC5B59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rgbClr val="FFCC66"/>
        </a:solidFill>
      </dgm:spPr>
      <dgm:t>
        <a:bodyPr/>
        <a:lstStyle/>
        <a:p>
          <a:r>
            <a:rPr lang="ru-RU" dirty="0" smtClean="0">
              <a:solidFill>
                <a:srgbClr val="FFFFFF"/>
              </a:solidFill>
            </a:rPr>
            <a:t>Контингент НДФЛ</a:t>
          </a:r>
          <a:endParaRPr lang="ru-RU" dirty="0">
            <a:solidFill>
              <a:srgbClr val="FFFFFF"/>
            </a:solidFill>
          </a:endParaRPr>
        </a:p>
      </dgm:t>
    </dgm:pt>
    <dgm:pt modelId="{91D5B3A9-927D-4089-ACF5-5971BC712154}" type="parTrans" cxnId="{3CEC3F3E-F87D-43AC-981A-589B6A2F0ADB}">
      <dgm:prSet/>
      <dgm:spPr/>
      <dgm:t>
        <a:bodyPr/>
        <a:lstStyle/>
        <a:p>
          <a:endParaRPr lang="ru-RU"/>
        </a:p>
      </dgm:t>
    </dgm:pt>
    <dgm:pt modelId="{8F493D00-6B94-429A-B8E3-4572AFAD7BBE}" type="sibTrans" cxnId="{3CEC3F3E-F87D-43AC-981A-589B6A2F0ADB}">
      <dgm:prSet/>
      <dgm:spPr/>
      <dgm:t>
        <a:bodyPr/>
        <a:lstStyle/>
        <a:p>
          <a:endParaRPr lang="ru-RU"/>
        </a:p>
      </dgm:t>
    </dgm:pt>
    <dgm:pt modelId="{22954460-1B1B-4D24-AEAC-E0BF83778085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rgbClr val="FFCC66"/>
        </a:solidFill>
      </dgm:spPr>
      <dgm:t>
        <a:bodyPr/>
        <a:lstStyle/>
        <a:p>
          <a:r>
            <a:rPr lang="ru-RU" dirty="0" smtClean="0">
              <a:solidFill>
                <a:srgbClr val="FFFFFF"/>
              </a:solidFill>
            </a:rPr>
            <a:t>Поступление НДФЛ</a:t>
          </a:r>
          <a:endParaRPr lang="ru-RU" dirty="0">
            <a:solidFill>
              <a:srgbClr val="FFFFFF"/>
            </a:solidFill>
          </a:endParaRPr>
        </a:p>
      </dgm:t>
    </dgm:pt>
    <dgm:pt modelId="{3F22CCC4-8218-4E6B-8E94-2302EF086C06}" type="parTrans" cxnId="{926E5AE4-75E3-4284-A892-041AD8ABFC8D}">
      <dgm:prSet/>
      <dgm:spPr/>
      <dgm:t>
        <a:bodyPr/>
        <a:lstStyle/>
        <a:p>
          <a:endParaRPr lang="ru-RU"/>
        </a:p>
      </dgm:t>
    </dgm:pt>
    <dgm:pt modelId="{9D5E0F95-6C20-4226-B6FB-00A0159AB426}" type="sibTrans" cxnId="{926E5AE4-75E3-4284-A892-041AD8ABFC8D}">
      <dgm:prSet/>
      <dgm:spPr/>
      <dgm:t>
        <a:bodyPr/>
        <a:lstStyle/>
        <a:p>
          <a:endParaRPr lang="ru-RU"/>
        </a:p>
      </dgm:t>
    </dgm:pt>
    <dgm:pt modelId="{8A748CE9-FDF1-4AC7-A33A-207959FA5088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rgbClr val="FFCC66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Доп. норматив</a:t>
          </a:r>
          <a:endParaRPr lang="ru-RU" dirty="0">
            <a:solidFill>
              <a:schemeClr val="bg1"/>
            </a:solidFill>
          </a:endParaRPr>
        </a:p>
      </dgm:t>
    </dgm:pt>
    <dgm:pt modelId="{DD273E7E-8964-4BEB-AADA-2D7C99A28A11}" type="parTrans" cxnId="{5D821BF5-860F-4873-B9CC-FED723D6AA86}">
      <dgm:prSet/>
      <dgm:spPr/>
      <dgm:t>
        <a:bodyPr/>
        <a:lstStyle/>
        <a:p>
          <a:endParaRPr lang="ru-RU"/>
        </a:p>
      </dgm:t>
    </dgm:pt>
    <dgm:pt modelId="{CD33EE0F-A5E9-44B2-8C10-B10CA1F461FB}" type="sibTrans" cxnId="{5D821BF5-860F-4873-B9CC-FED723D6AA86}">
      <dgm:prSet/>
      <dgm:spPr/>
      <dgm:t>
        <a:bodyPr/>
        <a:lstStyle/>
        <a:p>
          <a:endParaRPr lang="ru-RU"/>
        </a:p>
      </dgm:t>
    </dgm:pt>
    <dgm:pt modelId="{804DFC50-0862-4BB6-BDFD-F9367CBFA8F3}" type="pres">
      <dgm:prSet presAssocID="{84C5AFDD-D881-4D2E-880D-4883D847B5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D9D07D6-0605-47A6-8DC8-D46D5E214B70}" type="pres">
      <dgm:prSet presAssocID="{841996B3-6EC3-4142-80A1-1B8F8CD96A55}" presName="horFlow" presStyleCnt="0"/>
      <dgm:spPr/>
      <dgm:t>
        <a:bodyPr/>
        <a:lstStyle/>
        <a:p>
          <a:endParaRPr lang="ru-RU"/>
        </a:p>
      </dgm:t>
    </dgm:pt>
    <dgm:pt modelId="{0951E976-4894-48B8-BC04-C3F6616825AD}" type="pres">
      <dgm:prSet presAssocID="{841996B3-6EC3-4142-80A1-1B8F8CD96A55}" presName="bigChev" presStyleLbl="node1" presStyleIdx="0" presStyleCnt="4" custScaleX="72409" custScaleY="149289" custLinFactX="65244" custLinFactNeighborX="100000" custLinFactNeighborY="7021"/>
      <dgm:spPr>
        <a:prstGeom prst="downArrowCallout">
          <a:avLst/>
        </a:prstGeom>
      </dgm:spPr>
      <dgm:t>
        <a:bodyPr/>
        <a:lstStyle/>
        <a:p>
          <a:endParaRPr lang="ru-RU"/>
        </a:p>
      </dgm:t>
    </dgm:pt>
    <dgm:pt modelId="{C8F31527-3364-4A75-B635-25D2404C6D4D}" type="pres">
      <dgm:prSet presAssocID="{DD273E7E-8964-4BEB-AADA-2D7C99A28A11}" presName="parTrans" presStyleCnt="0"/>
      <dgm:spPr/>
      <dgm:t>
        <a:bodyPr/>
        <a:lstStyle/>
        <a:p>
          <a:endParaRPr lang="ru-RU"/>
        </a:p>
      </dgm:t>
    </dgm:pt>
    <dgm:pt modelId="{4DA837BD-1D1D-4AD9-86B0-419E85CDFD12}" type="pres">
      <dgm:prSet presAssocID="{8A748CE9-FDF1-4AC7-A33A-207959FA5088}" presName="node" presStyleLbl="alignAccFollowNode1" presStyleIdx="0" presStyleCnt="15" custScaleX="78272" custScaleY="183869" custLinFactX="100000" custLinFactNeighborX="176464" custLinFactNeighborY="10170">
        <dgm:presLayoutVars>
          <dgm:bulletEnabled val="1"/>
        </dgm:presLayoutVars>
      </dgm:prSet>
      <dgm:spPr>
        <a:prstGeom prst="downArrowCallout">
          <a:avLst/>
        </a:prstGeom>
      </dgm:spPr>
      <dgm:t>
        <a:bodyPr/>
        <a:lstStyle/>
        <a:p>
          <a:endParaRPr lang="ru-RU"/>
        </a:p>
      </dgm:t>
    </dgm:pt>
    <dgm:pt modelId="{99BF61A2-E188-4B31-87E3-1BCC0439C883}" type="pres">
      <dgm:prSet presAssocID="{CD33EE0F-A5E9-44B2-8C10-B10CA1F461FB}" presName="sibTrans" presStyleCnt="0"/>
      <dgm:spPr/>
      <dgm:t>
        <a:bodyPr/>
        <a:lstStyle/>
        <a:p>
          <a:endParaRPr lang="ru-RU"/>
        </a:p>
      </dgm:t>
    </dgm:pt>
    <dgm:pt modelId="{2C0CB8BF-ECB3-45A3-9E89-D6C44D654F91}" type="pres">
      <dgm:prSet presAssocID="{22954460-1B1B-4D24-AEAC-E0BF83778085}" presName="node" presStyleLbl="alignAccFollowNode1" presStyleIdx="1" presStyleCnt="15" custScaleX="76851" custScaleY="181782" custLinFactX="127138" custLinFactNeighborX="200000" custLinFactNeighborY="9279">
        <dgm:presLayoutVars>
          <dgm:bulletEnabled val="1"/>
        </dgm:presLayoutVars>
      </dgm:prSet>
      <dgm:spPr>
        <a:prstGeom prst="downArrowCallout">
          <a:avLst/>
        </a:prstGeom>
      </dgm:spPr>
      <dgm:t>
        <a:bodyPr/>
        <a:lstStyle/>
        <a:p>
          <a:endParaRPr lang="ru-RU"/>
        </a:p>
      </dgm:t>
    </dgm:pt>
    <dgm:pt modelId="{DB3EB8CB-E355-49C9-96F2-CD9648493A22}" type="pres">
      <dgm:prSet presAssocID="{9D5E0F95-6C20-4226-B6FB-00A0159AB426}" presName="sibTrans" presStyleCnt="0"/>
      <dgm:spPr/>
      <dgm:t>
        <a:bodyPr/>
        <a:lstStyle/>
        <a:p>
          <a:endParaRPr lang="ru-RU"/>
        </a:p>
      </dgm:t>
    </dgm:pt>
    <dgm:pt modelId="{5D2CD160-344C-4CB2-B4D7-865C4C730F5F}" type="pres">
      <dgm:prSet presAssocID="{7A236022-B443-4815-B343-5FD407CC5B59}" presName="node" presStyleLbl="alignAccFollowNode1" presStyleIdx="2" presStyleCnt="15" custScaleX="79330" custScaleY="177558" custLinFactX="155671" custLinFactNeighborX="200000" custLinFactNeighborY="7044">
        <dgm:presLayoutVars>
          <dgm:bulletEnabled val="1"/>
        </dgm:presLayoutVars>
      </dgm:prSet>
      <dgm:spPr>
        <a:prstGeom prst="downArrowCallout">
          <a:avLst/>
        </a:prstGeom>
      </dgm:spPr>
      <dgm:t>
        <a:bodyPr/>
        <a:lstStyle/>
        <a:p>
          <a:endParaRPr lang="ru-RU"/>
        </a:p>
      </dgm:t>
    </dgm:pt>
    <dgm:pt modelId="{1294F5BB-3623-4037-B778-1273F3ACDAEE}" type="pres">
      <dgm:prSet presAssocID="{841996B3-6EC3-4142-80A1-1B8F8CD96A55}" presName="vSp" presStyleCnt="0"/>
      <dgm:spPr/>
      <dgm:t>
        <a:bodyPr/>
        <a:lstStyle/>
        <a:p>
          <a:endParaRPr lang="ru-RU"/>
        </a:p>
      </dgm:t>
    </dgm:pt>
    <dgm:pt modelId="{62426258-3CB0-4BE4-B71F-F538BBB518C2}" type="pres">
      <dgm:prSet presAssocID="{88CBD624-0860-4CCD-AEA1-D842258A3A70}" presName="horFlow" presStyleCnt="0"/>
      <dgm:spPr/>
      <dgm:t>
        <a:bodyPr/>
        <a:lstStyle/>
        <a:p>
          <a:endParaRPr lang="ru-RU"/>
        </a:p>
      </dgm:t>
    </dgm:pt>
    <dgm:pt modelId="{501B3EFA-D6CE-454F-B98A-4AB77373F94F}" type="pres">
      <dgm:prSet presAssocID="{88CBD624-0860-4CCD-AEA1-D842258A3A70}" presName="bigChev" presStyleLbl="node1" presStyleIdx="1" presStyleCnt="4"/>
      <dgm:spPr/>
      <dgm:t>
        <a:bodyPr/>
        <a:lstStyle/>
        <a:p>
          <a:endParaRPr lang="ru-RU"/>
        </a:p>
      </dgm:t>
    </dgm:pt>
    <dgm:pt modelId="{46B4A630-92F7-445F-AB59-7ADDFAF5675A}" type="pres">
      <dgm:prSet presAssocID="{60F75CC0-C6E3-47EB-8B05-EB44EADE48AA}" presName="parTrans" presStyleCnt="0"/>
      <dgm:spPr/>
      <dgm:t>
        <a:bodyPr/>
        <a:lstStyle/>
        <a:p>
          <a:endParaRPr lang="ru-RU"/>
        </a:p>
      </dgm:t>
    </dgm:pt>
    <dgm:pt modelId="{827383B4-C2C4-4B89-ACB6-4D6454EAC2A8}" type="pres">
      <dgm:prSet presAssocID="{91E72C9F-FF82-4588-BDF5-7D5CD120F5DA}" presName="node" presStyleLbl="alignAccFollowNode1" presStyleIdx="3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94C57-F7C3-4547-8F6F-7BD59D06BECD}" type="pres">
      <dgm:prSet presAssocID="{173130E8-374C-4E18-902F-C447025E2F26}" presName="sibTrans" presStyleCnt="0"/>
      <dgm:spPr/>
      <dgm:t>
        <a:bodyPr/>
        <a:lstStyle/>
        <a:p>
          <a:endParaRPr lang="ru-RU"/>
        </a:p>
      </dgm:t>
    </dgm:pt>
    <dgm:pt modelId="{533CE103-44A9-4859-BC8D-3089E52CB9E5}" type="pres">
      <dgm:prSet presAssocID="{FDDFFAB1-6162-4157-8CCD-DE12CB56AD1A}" presName="node" presStyleLbl="alignAccFollowNode1" presStyleIdx="4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75141C-949F-4B76-9159-655D42167277}" type="pres">
      <dgm:prSet presAssocID="{0BA65337-5C18-43D3-8C8D-0278AD9A4EB8}" presName="sibTrans" presStyleCnt="0"/>
      <dgm:spPr/>
      <dgm:t>
        <a:bodyPr/>
        <a:lstStyle/>
        <a:p>
          <a:endParaRPr lang="ru-RU"/>
        </a:p>
      </dgm:t>
    </dgm:pt>
    <dgm:pt modelId="{7376A397-3A17-42E5-8E4F-3DF0DCA2E592}" type="pres">
      <dgm:prSet presAssocID="{A1146654-19B3-497C-855D-57D767FBC333}" presName="node" presStyleLbl="alignAccFollowNode1" presStyleIdx="5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F5DD1-6D98-4075-95D9-DCA3EA100158}" type="pres">
      <dgm:prSet presAssocID="{3C3847FB-FE74-42B1-BBBB-AEAFBC2F506B}" presName="sibTrans" presStyleCnt="0"/>
      <dgm:spPr/>
      <dgm:t>
        <a:bodyPr/>
        <a:lstStyle/>
        <a:p>
          <a:endParaRPr lang="ru-RU"/>
        </a:p>
      </dgm:t>
    </dgm:pt>
    <dgm:pt modelId="{67A1E07D-5C5E-4CAE-BAF7-ED0CD67BC9FD}" type="pres">
      <dgm:prSet presAssocID="{2770178D-1DEF-450D-A527-A4B60F2E5F66}" presName="node" presStyleLbl="alignAccFollowNode1" presStyleIdx="6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EA074-2857-4D9B-9572-4DD637FD723F}" type="pres">
      <dgm:prSet presAssocID="{88CBD624-0860-4CCD-AEA1-D842258A3A70}" presName="vSp" presStyleCnt="0"/>
      <dgm:spPr/>
      <dgm:t>
        <a:bodyPr/>
        <a:lstStyle/>
        <a:p>
          <a:endParaRPr lang="ru-RU"/>
        </a:p>
      </dgm:t>
    </dgm:pt>
    <dgm:pt modelId="{3EEBC79C-4169-4B02-9B66-481053D0DDF5}" type="pres">
      <dgm:prSet presAssocID="{E189D25D-D647-4876-8B6F-46DD918BE835}" presName="horFlow" presStyleCnt="0"/>
      <dgm:spPr/>
      <dgm:t>
        <a:bodyPr/>
        <a:lstStyle/>
        <a:p>
          <a:endParaRPr lang="ru-RU"/>
        </a:p>
      </dgm:t>
    </dgm:pt>
    <dgm:pt modelId="{D8948C37-4075-4EF8-B87A-4643C43D4BA3}" type="pres">
      <dgm:prSet presAssocID="{E189D25D-D647-4876-8B6F-46DD918BE835}" presName="bigChev" presStyleLbl="node1" presStyleIdx="2" presStyleCnt="4" custLinFactNeighborX="-1499"/>
      <dgm:spPr/>
      <dgm:t>
        <a:bodyPr/>
        <a:lstStyle/>
        <a:p>
          <a:endParaRPr lang="ru-RU"/>
        </a:p>
      </dgm:t>
    </dgm:pt>
    <dgm:pt modelId="{C5F7916F-BFE0-486F-9F89-5DE3E261DA76}" type="pres">
      <dgm:prSet presAssocID="{B9FD80F5-F488-4EE3-A413-337657F69DF5}" presName="parTrans" presStyleCnt="0"/>
      <dgm:spPr/>
      <dgm:t>
        <a:bodyPr/>
        <a:lstStyle/>
        <a:p>
          <a:endParaRPr lang="ru-RU"/>
        </a:p>
      </dgm:t>
    </dgm:pt>
    <dgm:pt modelId="{DF6A827B-7B68-4990-AD35-E9D7168043EA}" type="pres">
      <dgm:prSet presAssocID="{06AC6F1C-33A5-47D1-860A-9E9822AB9261}" presName="node" presStyleLbl="alignAccFollowNode1" presStyleIdx="7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22BB9-1CD6-45B8-9A6E-0F91CF10B94C}" type="pres">
      <dgm:prSet presAssocID="{29DDED2E-0F26-4178-BF30-05C63991FBFA}" presName="sibTrans" presStyleCnt="0"/>
      <dgm:spPr/>
      <dgm:t>
        <a:bodyPr/>
        <a:lstStyle/>
        <a:p>
          <a:endParaRPr lang="ru-RU"/>
        </a:p>
      </dgm:t>
    </dgm:pt>
    <dgm:pt modelId="{B7C425F1-7226-4BE0-AD56-AE18B1CB0855}" type="pres">
      <dgm:prSet presAssocID="{F9A00429-AE3C-4D52-BCA7-14B95FD3B263}" presName="node" presStyleLbl="alignAccFollowNode1" presStyleIdx="8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1B7EC-26ED-4F8A-ADC2-E8E5633E7111}" type="pres">
      <dgm:prSet presAssocID="{567442C4-79B1-43E5-B34C-988FC4971E8A}" presName="sibTrans" presStyleCnt="0"/>
      <dgm:spPr/>
      <dgm:t>
        <a:bodyPr/>
        <a:lstStyle/>
        <a:p>
          <a:endParaRPr lang="ru-RU"/>
        </a:p>
      </dgm:t>
    </dgm:pt>
    <dgm:pt modelId="{C7D5B878-BBFA-4A78-8755-543205E964AE}" type="pres">
      <dgm:prSet presAssocID="{79983551-7DB1-4840-84CE-E007BC2486B9}" presName="node" presStyleLbl="alignAccFollowNode1" presStyleIdx="9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73139D-AE1E-4D7B-B669-218D76BAA323}" type="pres">
      <dgm:prSet presAssocID="{8CE928A5-4F54-4B6D-AE5B-E436AE9F1387}" presName="sibTrans" presStyleCnt="0"/>
      <dgm:spPr/>
      <dgm:t>
        <a:bodyPr/>
        <a:lstStyle/>
        <a:p>
          <a:endParaRPr lang="ru-RU"/>
        </a:p>
      </dgm:t>
    </dgm:pt>
    <dgm:pt modelId="{426F300A-8BB4-4E32-8EE1-38F92828E892}" type="pres">
      <dgm:prSet presAssocID="{E4AF093D-9815-43E5-8867-1053620070F9}" presName="node" presStyleLbl="alignAccFollowNode1" presStyleIdx="10" presStyleCnt="15" custLinFactNeighborX="24534" custLinFactNeighborY="3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805CE-6B2E-4EC3-A292-067BF5DB639F}" type="pres">
      <dgm:prSet presAssocID="{E189D25D-D647-4876-8B6F-46DD918BE835}" presName="vSp" presStyleCnt="0"/>
      <dgm:spPr/>
      <dgm:t>
        <a:bodyPr/>
        <a:lstStyle/>
        <a:p>
          <a:endParaRPr lang="ru-RU"/>
        </a:p>
      </dgm:t>
    </dgm:pt>
    <dgm:pt modelId="{AD3F4795-287D-4E7B-BE80-F895BD109D9B}" type="pres">
      <dgm:prSet presAssocID="{0C465DEF-9A5B-4D14-8EA6-DF87BADBE6AD}" presName="horFlow" presStyleCnt="0"/>
      <dgm:spPr/>
      <dgm:t>
        <a:bodyPr/>
        <a:lstStyle/>
        <a:p>
          <a:endParaRPr lang="ru-RU"/>
        </a:p>
      </dgm:t>
    </dgm:pt>
    <dgm:pt modelId="{0E813FA9-024E-4895-9F69-27CFFDFCA5D0}" type="pres">
      <dgm:prSet presAssocID="{0C465DEF-9A5B-4D14-8EA6-DF87BADBE6AD}" presName="bigChev" presStyleLbl="node1" presStyleIdx="3" presStyleCnt="4"/>
      <dgm:spPr/>
      <dgm:t>
        <a:bodyPr/>
        <a:lstStyle/>
        <a:p>
          <a:endParaRPr lang="ru-RU"/>
        </a:p>
      </dgm:t>
    </dgm:pt>
    <dgm:pt modelId="{6A6D81BA-5354-428F-950D-859ABCC55205}" type="pres">
      <dgm:prSet presAssocID="{4ADE5C4B-9876-4B20-A82C-F828225E2DF2}" presName="parTrans" presStyleCnt="0"/>
      <dgm:spPr/>
      <dgm:t>
        <a:bodyPr/>
        <a:lstStyle/>
        <a:p>
          <a:endParaRPr lang="ru-RU"/>
        </a:p>
      </dgm:t>
    </dgm:pt>
    <dgm:pt modelId="{95246508-FACF-4817-A464-098AA396B7B7}" type="pres">
      <dgm:prSet presAssocID="{63DB27B5-81D4-447C-B0ED-353BA62EA223}" presName="node" presStyleLbl="alignAccFollowNode1" presStyleIdx="11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FCB34-7747-4FD1-B376-D338A542E3A0}" type="pres">
      <dgm:prSet presAssocID="{EBD9AB40-69C2-42D8-A17F-B83B961E0FAF}" presName="sibTrans" presStyleCnt="0"/>
      <dgm:spPr/>
      <dgm:t>
        <a:bodyPr/>
        <a:lstStyle/>
        <a:p>
          <a:endParaRPr lang="ru-RU"/>
        </a:p>
      </dgm:t>
    </dgm:pt>
    <dgm:pt modelId="{E329F3C4-C7D0-4E88-9A42-2E71A75D71BB}" type="pres">
      <dgm:prSet presAssocID="{38AEF58D-AE66-4B2A-8102-F7C685FE0F8B}" presName="node" presStyleLbl="alignAccFollowNode1" presStyleIdx="12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FE979-8442-4CDC-AD2E-0DBE6AB05AAE}" type="pres">
      <dgm:prSet presAssocID="{D122D70A-A3FD-415E-BE6D-F3DCE17680E5}" presName="sibTrans" presStyleCnt="0"/>
      <dgm:spPr/>
      <dgm:t>
        <a:bodyPr/>
        <a:lstStyle/>
        <a:p>
          <a:endParaRPr lang="ru-RU"/>
        </a:p>
      </dgm:t>
    </dgm:pt>
    <dgm:pt modelId="{837376F0-F9FC-4A47-A608-9959F96B5243}" type="pres">
      <dgm:prSet presAssocID="{9F89D21A-3CEB-4261-8AFA-53513F627064}" presName="node" presStyleLbl="alignAccFollowNode1" presStyleIdx="13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BB266-5F84-4E8C-B68D-E8EBF5017F2A}" type="pres">
      <dgm:prSet presAssocID="{5B817C58-221C-469C-A5B9-CDFE16580ABF}" presName="sibTrans" presStyleCnt="0"/>
      <dgm:spPr/>
      <dgm:t>
        <a:bodyPr/>
        <a:lstStyle/>
        <a:p>
          <a:endParaRPr lang="ru-RU"/>
        </a:p>
      </dgm:t>
    </dgm:pt>
    <dgm:pt modelId="{1CCF0C23-71FB-4B9A-9774-91EF358A9918}" type="pres">
      <dgm:prSet presAssocID="{2F2DFA90-E8CF-450B-BBEC-93F799DB4550}" presName="node" presStyleLbl="alignAccFollowNode1" presStyleIdx="14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40CA7F-1E2A-4891-8F6A-7BA950BDAA22}" srcId="{88CBD624-0860-4CCD-AEA1-D842258A3A70}" destId="{2770178D-1DEF-450D-A527-A4B60F2E5F66}" srcOrd="3" destOrd="0" parTransId="{68343560-ABDC-43FA-86A1-CEF6EE518E51}" sibTransId="{DEDB7BE0-A731-4F98-BA30-48DC0CA6E618}"/>
    <dgm:cxn modelId="{0B08CD7F-8325-4CDC-BB3B-625E65BE3D60}" type="presOf" srcId="{7A236022-B443-4815-B343-5FD407CC5B59}" destId="{5D2CD160-344C-4CB2-B4D7-865C4C730F5F}" srcOrd="0" destOrd="0" presId="urn:microsoft.com/office/officeart/2005/8/layout/lProcess3"/>
    <dgm:cxn modelId="{D897084D-1C02-4BE4-A857-B798C3161029}" type="presOf" srcId="{63DB27B5-81D4-447C-B0ED-353BA62EA223}" destId="{95246508-FACF-4817-A464-098AA396B7B7}" srcOrd="0" destOrd="0" presId="urn:microsoft.com/office/officeart/2005/8/layout/lProcess3"/>
    <dgm:cxn modelId="{76D30576-B96A-415D-ADCD-1F1DD4B2A9A5}" type="presOf" srcId="{22954460-1B1B-4D24-AEAC-E0BF83778085}" destId="{2C0CB8BF-ECB3-45A3-9E89-D6C44D654F91}" srcOrd="0" destOrd="0" presId="urn:microsoft.com/office/officeart/2005/8/layout/lProcess3"/>
    <dgm:cxn modelId="{38D8AF31-3091-4C89-BB3D-A1AF583379A9}" type="presOf" srcId="{38AEF58D-AE66-4B2A-8102-F7C685FE0F8B}" destId="{E329F3C4-C7D0-4E88-9A42-2E71A75D71BB}" srcOrd="0" destOrd="0" presId="urn:microsoft.com/office/officeart/2005/8/layout/lProcess3"/>
    <dgm:cxn modelId="{CA550705-7766-4F6D-BB1D-29C11C5217E8}" srcId="{84C5AFDD-D881-4D2E-880D-4883D847B5C0}" destId="{E189D25D-D647-4876-8B6F-46DD918BE835}" srcOrd="2" destOrd="0" parTransId="{1B3F3787-9D91-4035-86B9-64FC6DB0C328}" sibTransId="{67226A36-5152-4AAF-BD7C-554BCD0662F3}"/>
    <dgm:cxn modelId="{41AC9F9C-D597-4F2F-97D1-C2E5D371D693}" srcId="{E189D25D-D647-4876-8B6F-46DD918BE835}" destId="{79983551-7DB1-4840-84CE-E007BC2486B9}" srcOrd="2" destOrd="0" parTransId="{F1E19078-A80D-42F8-BB35-16B46B70ABBC}" sibTransId="{8CE928A5-4F54-4B6D-AE5B-E436AE9F1387}"/>
    <dgm:cxn modelId="{6BD34467-7029-420E-B267-284FCADA0EF1}" type="presOf" srcId="{A1146654-19B3-497C-855D-57D767FBC333}" destId="{7376A397-3A17-42E5-8E4F-3DF0DCA2E592}" srcOrd="0" destOrd="0" presId="urn:microsoft.com/office/officeart/2005/8/layout/lProcess3"/>
    <dgm:cxn modelId="{B1AC6B5A-C6D8-4F19-BC75-8C19684B67A2}" type="presOf" srcId="{0C465DEF-9A5B-4D14-8EA6-DF87BADBE6AD}" destId="{0E813FA9-024E-4895-9F69-27CFFDFCA5D0}" srcOrd="0" destOrd="0" presId="urn:microsoft.com/office/officeart/2005/8/layout/lProcess3"/>
    <dgm:cxn modelId="{4E54401D-0516-4396-9CB5-E1D7E9D9D2A5}" srcId="{88CBD624-0860-4CCD-AEA1-D842258A3A70}" destId="{91E72C9F-FF82-4588-BDF5-7D5CD120F5DA}" srcOrd="0" destOrd="0" parTransId="{60F75CC0-C6E3-47EB-8B05-EB44EADE48AA}" sibTransId="{173130E8-374C-4E18-902F-C447025E2F26}"/>
    <dgm:cxn modelId="{D9E02A4C-3B26-4DE9-BFFE-7C77FAA58B24}" type="presOf" srcId="{9F89D21A-3CEB-4261-8AFA-53513F627064}" destId="{837376F0-F9FC-4A47-A608-9959F96B5243}" srcOrd="0" destOrd="0" presId="urn:microsoft.com/office/officeart/2005/8/layout/lProcess3"/>
    <dgm:cxn modelId="{5D821BF5-860F-4873-B9CC-FED723D6AA86}" srcId="{841996B3-6EC3-4142-80A1-1B8F8CD96A55}" destId="{8A748CE9-FDF1-4AC7-A33A-207959FA5088}" srcOrd="0" destOrd="0" parTransId="{DD273E7E-8964-4BEB-AADA-2D7C99A28A11}" sibTransId="{CD33EE0F-A5E9-44B2-8C10-B10CA1F461FB}"/>
    <dgm:cxn modelId="{54CD2C5E-C293-442A-8C3B-45DF90837788}" type="presOf" srcId="{841996B3-6EC3-4142-80A1-1B8F8CD96A55}" destId="{0951E976-4894-48B8-BC04-C3F6616825AD}" srcOrd="0" destOrd="0" presId="urn:microsoft.com/office/officeart/2005/8/layout/lProcess3"/>
    <dgm:cxn modelId="{87530460-B538-4694-B3FF-7E3EF1E7B2D1}" srcId="{0C465DEF-9A5B-4D14-8EA6-DF87BADBE6AD}" destId="{2F2DFA90-E8CF-450B-BBEC-93F799DB4550}" srcOrd="3" destOrd="0" parTransId="{D7BD574D-CE65-4229-BD92-63A89B44E3A9}" sibTransId="{40F70A76-60BF-46AF-9B77-92E8D5AEE314}"/>
    <dgm:cxn modelId="{C0EFAB14-2B7E-4755-B891-295A0D131C68}" type="presOf" srcId="{E189D25D-D647-4876-8B6F-46DD918BE835}" destId="{D8948C37-4075-4EF8-B87A-4643C43D4BA3}" srcOrd="0" destOrd="0" presId="urn:microsoft.com/office/officeart/2005/8/layout/lProcess3"/>
    <dgm:cxn modelId="{FCE0D2A0-F747-4128-9D93-7856BA9034C5}" type="presOf" srcId="{88CBD624-0860-4CCD-AEA1-D842258A3A70}" destId="{501B3EFA-D6CE-454F-B98A-4AB77373F94F}" srcOrd="0" destOrd="0" presId="urn:microsoft.com/office/officeart/2005/8/layout/lProcess3"/>
    <dgm:cxn modelId="{5FA767BD-18DD-4D01-8E21-561EC75C795E}" type="presOf" srcId="{79983551-7DB1-4840-84CE-E007BC2486B9}" destId="{C7D5B878-BBFA-4A78-8755-543205E964AE}" srcOrd="0" destOrd="0" presId="urn:microsoft.com/office/officeart/2005/8/layout/lProcess3"/>
    <dgm:cxn modelId="{5A9BE153-DF39-424F-BC9E-6FBCB3ABDE8D}" srcId="{84C5AFDD-D881-4D2E-880D-4883D847B5C0}" destId="{841996B3-6EC3-4142-80A1-1B8F8CD96A55}" srcOrd="0" destOrd="0" parTransId="{B6724113-D598-4CCD-9EA2-4182DAA89939}" sibTransId="{E0E4FD46-4F82-46DF-8E26-BC437F4EE4F6}"/>
    <dgm:cxn modelId="{6FC216C9-6CEB-4352-9ADF-CEF12F19136D}" srcId="{84C5AFDD-D881-4D2E-880D-4883D847B5C0}" destId="{0C465DEF-9A5B-4D14-8EA6-DF87BADBE6AD}" srcOrd="3" destOrd="0" parTransId="{683CA41D-45B8-4A00-980B-5DA841A5E70D}" sibTransId="{5F22E8E7-4B02-4A71-83E9-9FC138C09179}"/>
    <dgm:cxn modelId="{1552847A-DCFC-4002-8CB8-6B6A73321E03}" type="presOf" srcId="{2770178D-1DEF-450D-A527-A4B60F2E5F66}" destId="{67A1E07D-5C5E-4CAE-BAF7-ED0CD67BC9FD}" srcOrd="0" destOrd="0" presId="urn:microsoft.com/office/officeart/2005/8/layout/lProcess3"/>
    <dgm:cxn modelId="{2B942A94-DC7D-461C-8566-A21C8FDEF2EF}" srcId="{E189D25D-D647-4876-8B6F-46DD918BE835}" destId="{E4AF093D-9815-43E5-8867-1053620070F9}" srcOrd="3" destOrd="0" parTransId="{E42FA109-E639-45B5-B7C3-402CD1F81532}" sibTransId="{4147A7B6-556B-4EA3-A162-AFC3B1CA445F}"/>
    <dgm:cxn modelId="{9649E02C-60E9-46F8-A66F-AB856C3D79AA}" type="presOf" srcId="{FDDFFAB1-6162-4157-8CCD-DE12CB56AD1A}" destId="{533CE103-44A9-4859-BC8D-3089E52CB9E5}" srcOrd="0" destOrd="0" presId="urn:microsoft.com/office/officeart/2005/8/layout/lProcess3"/>
    <dgm:cxn modelId="{90F7EA9D-23A8-43DF-A818-46FFEBF00754}" srcId="{84C5AFDD-D881-4D2E-880D-4883D847B5C0}" destId="{88CBD624-0860-4CCD-AEA1-D842258A3A70}" srcOrd="1" destOrd="0" parTransId="{D90A4BA6-8F58-432F-8C64-6253583F868B}" sibTransId="{0F4FDB9C-D904-465B-AA3F-3C011F659C3A}"/>
    <dgm:cxn modelId="{EBBD518F-8A20-4FAB-B98C-AC26E468F1ED}" type="presOf" srcId="{91E72C9F-FF82-4588-BDF5-7D5CD120F5DA}" destId="{827383B4-C2C4-4B89-ACB6-4D6454EAC2A8}" srcOrd="0" destOrd="0" presId="urn:microsoft.com/office/officeart/2005/8/layout/lProcess3"/>
    <dgm:cxn modelId="{40BE931E-7D1C-4CBA-9CA5-84970D9B1C28}" type="presOf" srcId="{F9A00429-AE3C-4D52-BCA7-14B95FD3B263}" destId="{B7C425F1-7226-4BE0-AD56-AE18B1CB0855}" srcOrd="0" destOrd="0" presId="urn:microsoft.com/office/officeart/2005/8/layout/lProcess3"/>
    <dgm:cxn modelId="{3CEC3F3E-F87D-43AC-981A-589B6A2F0ADB}" srcId="{841996B3-6EC3-4142-80A1-1B8F8CD96A55}" destId="{7A236022-B443-4815-B343-5FD407CC5B59}" srcOrd="2" destOrd="0" parTransId="{91D5B3A9-927D-4089-ACF5-5971BC712154}" sibTransId="{8F493D00-6B94-429A-B8E3-4572AFAD7BBE}"/>
    <dgm:cxn modelId="{32ADF3B3-37B9-4350-88CF-EE9F0D923E7C}" srcId="{0C465DEF-9A5B-4D14-8EA6-DF87BADBE6AD}" destId="{9F89D21A-3CEB-4261-8AFA-53513F627064}" srcOrd="2" destOrd="0" parTransId="{84AB6F6D-93E5-4185-884D-378C106ACADE}" sibTransId="{5B817C58-221C-469C-A5B9-CDFE16580ABF}"/>
    <dgm:cxn modelId="{77352675-6482-43CA-B6A1-301450882B04}" srcId="{88CBD624-0860-4CCD-AEA1-D842258A3A70}" destId="{A1146654-19B3-497C-855D-57D767FBC333}" srcOrd="2" destOrd="0" parTransId="{BD1C5443-25A0-41A8-87D1-82555826EE63}" sibTransId="{3C3847FB-FE74-42B1-BBBB-AEAFBC2F506B}"/>
    <dgm:cxn modelId="{5C1A15D8-6B22-4463-8962-E9641BD8F680}" type="presOf" srcId="{8A748CE9-FDF1-4AC7-A33A-207959FA5088}" destId="{4DA837BD-1D1D-4AD9-86B0-419E85CDFD12}" srcOrd="0" destOrd="0" presId="urn:microsoft.com/office/officeart/2005/8/layout/lProcess3"/>
    <dgm:cxn modelId="{8730E497-BFB7-4F1F-A831-DCD1AD114A90}" srcId="{88CBD624-0860-4CCD-AEA1-D842258A3A70}" destId="{FDDFFAB1-6162-4157-8CCD-DE12CB56AD1A}" srcOrd="1" destOrd="0" parTransId="{C137B8EB-C9F3-4802-B3BD-59D84B01286A}" sibTransId="{0BA65337-5C18-43D3-8C8D-0278AD9A4EB8}"/>
    <dgm:cxn modelId="{CC3A9802-DE01-4A61-8ADA-C1F45CEA7361}" srcId="{E189D25D-D647-4876-8B6F-46DD918BE835}" destId="{06AC6F1C-33A5-47D1-860A-9E9822AB9261}" srcOrd="0" destOrd="0" parTransId="{B9FD80F5-F488-4EE3-A413-337657F69DF5}" sibTransId="{29DDED2E-0F26-4178-BF30-05C63991FBFA}"/>
    <dgm:cxn modelId="{C58EFBF1-35D5-4963-B458-C24D0911DE24}" type="presOf" srcId="{E4AF093D-9815-43E5-8867-1053620070F9}" destId="{426F300A-8BB4-4E32-8EE1-38F92828E892}" srcOrd="0" destOrd="0" presId="urn:microsoft.com/office/officeart/2005/8/layout/lProcess3"/>
    <dgm:cxn modelId="{3AACB9BD-8FBC-4991-9731-10D3A891513D}" srcId="{0C465DEF-9A5B-4D14-8EA6-DF87BADBE6AD}" destId="{63DB27B5-81D4-447C-B0ED-353BA62EA223}" srcOrd="0" destOrd="0" parTransId="{4ADE5C4B-9876-4B20-A82C-F828225E2DF2}" sibTransId="{EBD9AB40-69C2-42D8-A17F-B83B961E0FAF}"/>
    <dgm:cxn modelId="{28D91B23-D25A-4363-8B4F-B5E30F957CC4}" type="presOf" srcId="{2F2DFA90-E8CF-450B-BBEC-93F799DB4550}" destId="{1CCF0C23-71FB-4B9A-9774-91EF358A9918}" srcOrd="0" destOrd="0" presId="urn:microsoft.com/office/officeart/2005/8/layout/lProcess3"/>
    <dgm:cxn modelId="{5B23BE5A-EB14-4418-A018-0E6967244CAE}" type="presOf" srcId="{84C5AFDD-D881-4D2E-880D-4883D847B5C0}" destId="{804DFC50-0862-4BB6-BDFD-F9367CBFA8F3}" srcOrd="0" destOrd="0" presId="urn:microsoft.com/office/officeart/2005/8/layout/lProcess3"/>
    <dgm:cxn modelId="{2E2F7A19-F7D8-4C24-B14C-73581F60501B}" srcId="{0C465DEF-9A5B-4D14-8EA6-DF87BADBE6AD}" destId="{38AEF58D-AE66-4B2A-8102-F7C685FE0F8B}" srcOrd="1" destOrd="0" parTransId="{7E886D60-7800-4C65-80E4-1B6211996511}" sibTransId="{D122D70A-A3FD-415E-BE6D-F3DCE17680E5}"/>
    <dgm:cxn modelId="{F9D03396-0D59-4997-AE30-F5B1CB18A194}" type="presOf" srcId="{06AC6F1C-33A5-47D1-860A-9E9822AB9261}" destId="{DF6A827B-7B68-4990-AD35-E9D7168043EA}" srcOrd="0" destOrd="0" presId="urn:microsoft.com/office/officeart/2005/8/layout/lProcess3"/>
    <dgm:cxn modelId="{089F2E8A-92BE-4D49-8B6E-D7C55FB822B5}" srcId="{E189D25D-D647-4876-8B6F-46DD918BE835}" destId="{F9A00429-AE3C-4D52-BCA7-14B95FD3B263}" srcOrd="1" destOrd="0" parTransId="{09B967FF-8A42-4A40-9B47-B48996A5D8FC}" sibTransId="{567442C4-79B1-43E5-B34C-988FC4971E8A}"/>
    <dgm:cxn modelId="{926E5AE4-75E3-4284-A892-041AD8ABFC8D}" srcId="{841996B3-6EC3-4142-80A1-1B8F8CD96A55}" destId="{22954460-1B1B-4D24-AEAC-E0BF83778085}" srcOrd="1" destOrd="0" parTransId="{3F22CCC4-8218-4E6B-8E94-2302EF086C06}" sibTransId="{9D5E0F95-6C20-4226-B6FB-00A0159AB426}"/>
    <dgm:cxn modelId="{0294D34B-CFC9-4563-8119-5EABA8FC7BC4}" type="presParOf" srcId="{804DFC50-0862-4BB6-BDFD-F9367CBFA8F3}" destId="{0D9D07D6-0605-47A6-8DC8-D46D5E214B70}" srcOrd="0" destOrd="0" presId="urn:microsoft.com/office/officeart/2005/8/layout/lProcess3"/>
    <dgm:cxn modelId="{767DBCA1-904B-49FE-A7FD-907E8D725B5D}" type="presParOf" srcId="{0D9D07D6-0605-47A6-8DC8-D46D5E214B70}" destId="{0951E976-4894-48B8-BC04-C3F6616825AD}" srcOrd="0" destOrd="0" presId="urn:microsoft.com/office/officeart/2005/8/layout/lProcess3"/>
    <dgm:cxn modelId="{8219069D-A35E-49FD-AE4C-803B4C86FF44}" type="presParOf" srcId="{0D9D07D6-0605-47A6-8DC8-D46D5E214B70}" destId="{C8F31527-3364-4A75-B635-25D2404C6D4D}" srcOrd="1" destOrd="0" presId="urn:microsoft.com/office/officeart/2005/8/layout/lProcess3"/>
    <dgm:cxn modelId="{7818DDC3-AFA4-434C-9494-6F5180EA6EA2}" type="presParOf" srcId="{0D9D07D6-0605-47A6-8DC8-D46D5E214B70}" destId="{4DA837BD-1D1D-4AD9-86B0-419E85CDFD12}" srcOrd="2" destOrd="0" presId="urn:microsoft.com/office/officeart/2005/8/layout/lProcess3"/>
    <dgm:cxn modelId="{308019D9-3822-4519-90D5-60D4EB2FBC8D}" type="presParOf" srcId="{0D9D07D6-0605-47A6-8DC8-D46D5E214B70}" destId="{99BF61A2-E188-4B31-87E3-1BCC0439C883}" srcOrd="3" destOrd="0" presId="urn:microsoft.com/office/officeart/2005/8/layout/lProcess3"/>
    <dgm:cxn modelId="{9116DF0A-7026-4C82-9726-063EE299AFE7}" type="presParOf" srcId="{0D9D07D6-0605-47A6-8DC8-D46D5E214B70}" destId="{2C0CB8BF-ECB3-45A3-9E89-D6C44D654F91}" srcOrd="4" destOrd="0" presId="urn:microsoft.com/office/officeart/2005/8/layout/lProcess3"/>
    <dgm:cxn modelId="{F0073600-5886-409C-860A-8D9A567F583A}" type="presParOf" srcId="{0D9D07D6-0605-47A6-8DC8-D46D5E214B70}" destId="{DB3EB8CB-E355-49C9-96F2-CD9648493A22}" srcOrd="5" destOrd="0" presId="urn:microsoft.com/office/officeart/2005/8/layout/lProcess3"/>
    <dgm:cxn modelId="{53C02F04-A1E8-4A4A-B546-7D0EF9E5733E}" type="presParOf" srcId="{0D9D07D6-0605-47A6-8DC8-D46D5E214B70}" destId="{5D2CD160-344C-4CB2-B4D7-865C4C730F5F}" srcOrd="6" destOrd="0" presId="urn:microsoft.com/office/officeart/2005/8/layout/lProcess3"/>
    <dgm:cxn modelId="{3873BFA9-4684-43BB-85DF-5DC596E45C4E}" type="presParOf" srcId="{804DFC50-0862-4BB6-BDFD-F9367CBFA8F3}" destId="{1294F5BB-3623-4037-B778-1273F3ACDAEE}" srcOrd="1" destOrd="0" presId="urn:microsoft.com/office/officeart/2005/8/layout/lProcess3"/>
    <dgm:cxn modelId="{13203281-8A8E-4DCF-B375-A44B7F6100B8}" type="presParOf" srcId="{804DFC50-0862-4BB6-BDFD-F9367CBFA8F3}" destId="{62426258-3CB0-4BE4-B71F-F538BBB518C2}" srcOrd="2" destOrd="0" presId="urn:microsoft.com/office/officeart/2005/8/layout/lProcess3"/>
    <dgm:cxn modelId="{C0898B22-8BC6-4287-8DCC-862C2598CD79}" type="presParOf" srcId="{62426258-3CB0-4BE4-B71F-F538BBB518C2}" destId="{501B3EFA-D6CE-454F-B98A-4AB77373F94F}" srcOrd="0" destOrd="0" presId="urn:microsoft.com/office/officeart/2005/8/layout/lProcess3"/>
    <dgm:cxn modelId="{D4ACF29C-5E79-4683-ABB8-3B97278C8173}" type="presParOf" srcId="{62426258-3CB0-4BE4-B71F-F538BBB518C2}" destId="{46B4A630-92F7-445F-AB59-7ADDFAF5675A}" srcOrd="1" destOrd="0" presId="urn:microsoft.com/office/officeart/2005/8/layout/lProcess3"/>
    <dgm:cxn modelId="{011C88B6-5DAA-46C6-A9B9-9BCCA823B19B}" type="presParOf" srcId="{62426258-3CB0-4BE4-B71F-F538BBB518C2}" destId="{827383B4-C2C4-4B89-ACB6-4D6454EAC2A8}" srcOrd="2" destOrd="0" presId="urn:microsoft.com/office/officeart/2005/8/layout/lProcess3"/>
    <dgm:cxn modelId="{247B182E-5248-43C0-9715-F26E29610AFA}" type="presParOf" srcId="{62426258-3CB0-4BE4-B71F-F538BBB518C2}" destId="{25F94C57-F7C3-4547-8F6F-7BD59D06BECD}" srcOrd="3" destOrd="0" presId="urn:microsoft.com/office/officeart/2005/8/layout/lProcess3"/>
    <dgm:cxn modelId="{FE38F0EF-C0EF-476C-987C-83B5C10B36E5}" type="presParOf" srcId="{62426258-3CB0-4BE4-B71F-F538BBB518C2}" destId="{533CE103-44A9-4859-BC8D-3089E52CB9E5}" srcOrd="4" destOrd="0" presId="urn:microsoft.com/office/officeart/2005/8/layout/lProcess3"/>
    <dgm:cxn modelId="{A6FF06BB-23B7-4B57-880C-F0554712F253}" type="presParOf" srcId="{62426258-3CB0-4BE4-B71F-F538BBB518C2}" destId="{B175141C-949F-4B76-9159-655D42167277}" srcOrd="5" destOrd="0" presId="urn:microsoft.com/office/officeart/2005/8/layout/lProcess3"/>
    <dgm:cxn modelId="{FC8243CA-7DDB-49AE-9EA2-B7F4B0F828D2}" type="presParOf" srcId="{62426258-3CB0-4BE4-B71F-F538BBB518C2}" destId="{7376A397-3A17-42E5-8E4F-3DF0DCA2E592}" srcOrd="6" destOrd="0" presId="urn:microsoft.com/office/officeart/2005/8/layout/lProcess3"/>
    <dgm:cxn modelId="{915C5971-A9C4-4E12-915D-43D956A5E53C}" type="presParOf" srcId="{62426258-3CB0-4BE4-B71F-F538BBB518C2}" destId="{BD7F5DD1-6D98-4075-95D9-DCA3EA100158}" srcOrd="7" destOrd="0" presId="urn:microsoft.com/office/officeart/2005/8/layout/lProcess3"/>
    <dgm:cxn modelId="{E2C7984D-EFA9-42BF-A96B-A989FC4EBD45}" type="presParOf" srcId="{62426258-3CB0-4BE4-B71F-F538BBB518C2}" destId="{67A1E07D-5C5E-4CAE-BAF7-ED0CD67BC9FD}" srcOrd="8" destOrd="0" presId="urn:microsoft.com/office/officeart/2005/8/layout/lProcess3"/>
    <dgm:cxn modelId="{12FDB7F0-A0A2-4569-8AFD-503F8C623A1E}" type="presParOf" srcId="{804DFC50-0862-4BB6-BDFD-F9367CBFA8F3}" destId="{CBCEA074-2857-4D9B-9572-4DD637FD723F}" srcOrd="3" destOrd="0" presId="urn:microsoft.com/office/officeart/2005/8/layout/lProcess3"/>
    <dgm:cxn modelId="{805830B2-DCBD-4DE5-BC87-70AD85DB9AA9}" type="presParOf" srcId="{804DFC50-0862-4BB6-BDFD-F9367CBFA8F3}" destId="{3EEBC79C-4169-4B02-9B66-481053D0DDF5}" srcOrd="4" destOrd="0" presId="urn:microsoft.com/office/officeart/2005/8/layout/lProcess3"/>
    <dgm:cxn modelId="{57EDA486-50F9-416D-8D25-844739104176}" type="presParOf" srcId="{3EEBC79C-4169-4B02-9B66-481053D0DDF5}" destId="{D8948C37-4075-4EF8-B87A-4643C43D4BA3}" srcOrd="0" destOrd="0" presId="urn:microsoft.com/office/officeart/2005/8/layout/lProcess3"/>
    <dgm:cxn modelId="{5EFF1E66-6639-4A8B-81FE-F58C27108F41}" type="presParOf" srcId="{3EEBC79C-4169-4B02-9B66-481053D0DDF5}" destId="{C5F7916F-BFE0-486F-9F89-5DE3E261DA76}" srcOrd="1" destOrd="0" presId="urn:microsoft.com/office/officeart/2005/8/layout/lProcess3"/>
    <dgm:cxn modelId="{60B45719-D7A9-4B9C-8A12-3CD43902812E}" type="presParOf" srcId="{3EEBC79C-4169-4B02-9B66-481053D0DDF5}" destId="{DF6A827B-7B68-4990-AD35-E9D7168043EA}" srcOrd="2" destOrd="0" presId="urn:microsoft.com/office/officeart/2005/8/layout/lProcess3"/>
    <dgm:cxn modelId="{2980D37D-6AE1-43A8-8066-C1193D5911C4}" type="presParOf" srcId="{3EEBC79C-4169-4B02-9B66-481053D0DDF5}" destId="{BDB22BB9-1CD6-45B8-9A6E-0F91CF10B94C}" srcOrd="3" destOrd="0" presId="urn:microsoft.com/office/officeart/2005/8/layout/lProcess3"/>
    <dgm:cxn modelId="{82F67A29-868E-4D54-8345-C007E80D3D5D}" type="presParOf" srcId="{3EEBC79C-4169-4B02-9B66-481053D0DDF5}" destId="{B7C425F1-7226-4BE0-AD56-AE18B1CB0855}" srcOrd="4" destOrd="0" presId="urn:microsoft.com/office/officeart/2005/8/layout/lProcess3"/>
    <dgm:cxn modelId="{0A2F71B5-408C-497A-A55E-F5736ECF4D89}" type="presParOf" srcId="{3EEBC79C-4169-4B02-9B66-481053D0DDF5}" destId="{BBA1B7EC-26ED-4F8A-ADC2-E8E5633E7111}" srcOrd="5" destOrd="0" presId="urn:microsoft.com/office/officeart/2005/8/layout/lProcess3"/>
    <dgm:cxn modelId="{3CABEBD1-F2D4-4CDE-AB1C-91A707A78AE3}" type="presParOf" srcId="{3EEBC79C-4169-4B02-9B66-481053D0DDF5}" destId="{C7D5B878-BBFA-4A78-8755-543205E964AE}" srcOrd="6" destOrd="0" presId="urn:microsoft.com/office/officeart/2005/8/layout/lProcess3"/>
    <dgm:cxn modelId="{B027A639-3C25-4D38-9A6F-FBEEBB43C5AD}" type="presParOf" srcId="{3EEBC79C-4169-4B02-9B66-481053D0DDF5}" destId="{B573139D-AE1E-4D7B-B669-218D76BAA323}" srcOrd="7" destOrd="0" presId="urn:microsoft.com/office/officeart/2005/8/layout/lProcess3"/>
    <dgm:cxn modelId="{681E5052-EBEA-46D2-88DA-A5C119FA11C9}" type="presParOf" srcId="{3EEBC79C-4169-4B02-9B66-481053D0DDF5}" destId="{426F300A-8BB4-4E32-8EE1-38F92828E892}" srcOrd="8" destOrd="0" presId="urn:microsoft.com/office/officeart/2005/8/layout/lProcess3"/>
    <dgm:cxn modelId="{EACB61E3-840C-4A0A-A48A-CFF6042F7BE1}" type="presParOf" srcId="{804DFC50-0862-4BB6-BDFD-F9367CBFA8F3}" destId="{A9A805CE-6B2E-4EC3-A292-067BF5DB639F}" srcOrd="5" destOrd="0" presId="urn:microsoft.com/office/officeart/2005/8/layout/lProcess3"/>
    <dgm:cxn modelId="{5383423F-D3C7-44F8-A22F-449258044BD7}" type="presParOf" srcId="{804DFC50-0862-4BB6-BDFD-F9367CBFA8F3}" destId="{AD3F4795-287D-4E7B-BE80-F895BD109D9B}" srcOrd="6" destOrd="0" presId="urn:microsoft.com/office/officeart/2005/8/layout/lProcess3"/>
    <dgm:cxn modelId="{5DAD20D6-BACB-414C-98CE-7C8D5D0CCCA5}" type="presParOf" srcId="{AD3F4795-287D-4E7B-BE80-F895BD109D9B}" destId="{0E813FA9-024E-4895-9F69-27CFFDFCA5D0}" srcOrd="0" destOrd="0" presId="urn:microsoft.com/office/officeart/2005/8/layout/lProcess3"/>
    <dgm:cxn modelId="{DF1F2011-0A0F-4697-B30F-BD8125FD8B17}" type="presParOf" srcId="{AD3F4795-287D-4E7B-BE80-F895BD109D9B}" destId="{6A6D81BA-5354-428F-950D-859ABCC55205}" srcOrd="1" destOrd="0" presId="urn:microsoft.com/office/officeart/2005/8/layout/lProcess3"/>
    <dgm:cxn modelId="{F9E49715-E6C9-4CEE-A82D-F12B8775EA88}" type="presParOf" srcId="{AD3F4795-287D-4E7B-BE80-F895BD109D9B}" destId="{95246508-FACF-4817-A464-098AA396B7B7}" srcOrd="2" destOrd="0" presId="urn:microsoft.com/office/officeart/2005/8/layout/lProcess3"/>
    <dgm:cxn modelId="{2F06F786-F621-4532-B7CA-FECD75C9EDA2}" type="presParOf" srcId="{AD3F4795-287D-4E7B-BE80-F895BD109D9B}" destId="{921FCB34-7747-4FD1-B376-D338A542E3A0}" srcOrd="3" destOrd="0" presId="urn:microsoft.com/office/officeart/2005/8/layout/lProcess3"/>
    <dgm:cxn modelId="{A87D4A42-D689-4BF8-A48D-53CAB315031C}" type="presParOf" srcId="{AD3F4795-287D-4E7B-BE80-F895BD109D9B}" destId="{E329F3C4-C7D0-4E88-9A42-2E71A75D71BB}" srcOrd="4" destOrd="0" presId="urn:microsoft.com/office/officeart/2005/8/layout/lProcess3"/>
    <dgm:cxn modelId="{DF5BCFC7-5082-4658-BC00-C89FDF59A4CA}" type="presParOf" srcId="{AD3F4795-287D-4E7B-BE80-F895BD109D9B}" destId="{30CFE979-8442-4CDC-AD2E-0DBE6AB05AAE}" srcOrd="5" destOrd="0" presId="urn:microsoft.com/office/officeart/2005/8/layout/lProcess3"/>
    <dgm:cxn modelId="{F822C18F-4096-4C57-A4B3-DF6D03F808BF}" type="presParOf" srcId="{AD3F4795-287D-4E7B-BE80-F895BD109D9B}" destId="{837376F0-F9FC-4A47-A608-9959F96B5243}" srcOrd="6" destOrd="0" presId="urn:microsoft.com/office/officeart/2005/8/layout/lProcess3"/>
    <dgm:cxn modelId="{746DE4C5-185D-4CD9-89DA-D753DCAEB31C}" type="presParOf" srcId="{AD3F4795-287D-4E7B-BE80-F895BD109D9B}" destId="{457BB266-5F84-4E8C-B68D-E8EBF5017F2A}" srcOrd="7" destOrd="0" presId="urn:microsoft.com/office/officeart/2005/8/layout/lProcess3"/>
    <dgm:cxn modelId="{BB689B7B-D255-4D60-A1F7-D32D174BF08A}" type="presParOf" srcId="{AD3F4795-287D-4E7B-BE80-F895BD109D9B}" destId="{1CCF0C23-71FB-4B9A-9774-91EF358A9918}" srcOrd="8" destOrd="0" presId="urn:microsoft.com/office/officeart/2005/8/layout/lProcess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0.64227</cdr:x>
      <cdr:y>0.21053</cdr:y>
    </cdr:from>
    <cdr:to>
      <cdr:x>0.91752</cdr:x>
      <cdr:y>0.52632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33600" y="60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0.84444</cdr:x>
      <cdr:y>0</cdr:y>
    </cdr:from>
    <cdr:to>
      <cdr:x>0.92082</cdr:x>
      <cdr:y>0.07895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91200" y="0"/>
          <a:ext cx="523768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000099"/>
              </a:solidFill>
            </a:rPr>
            <a:t>11973,3</a:t>
          </a:r>
          <a:endParaRPr lang="ru-RU" sz="1100" b="1" dirty="0">
            <a:solidFill>
              <a:srgbClr val="000099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0.6579</cdr:x>
      <cdr:y>0.04224</cdr:y>
    </cdr:from>
    <cdr:to>
      <cdr:x>0.69062</cdr:x>
      <cdr:y>0.16673</cdr:y>
    </cdr:to>
    <cdr:sp macro="" textlink="">
      <cdr:nvSpPr>
        <cdr:cNvPr id="2" name="Стрелка вверх 1"/>
        <cdr:cNvSpPr/>
      </cdr:nvSpPr>
      <cdr:spPr>
        <a:xfrm xmlns:a="http://schemas.openxmlformats.org/drawingml/2006/main">
          <a:off x="6015800" y="150905"/>
          <a:ext cx="299258" cy="444731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0.55746</cdr:x>
      <cdr:y>0.12793</cdr:y>
    </cdr:from>
    <cdr:to>
      <cdr:x>0.5647</cdr:x>
      <cdr:y>0.4742</cdr:y>
    </cdr:to>
    <cdr:sp macro="" textlink="">
      <cdr:nvSpPr>
        <cdr:cNvPr id="3" name="Правая фигурная скобка 2"/>
        <cdr:cNvSpPr/>
      </cdr:nvSpPr>
      <cdr:spPr>
        <a:xfrm xmlns:a="http://schemas.openxmlformats.org/drawingml/2006/main">
          <a:off x="3518627" y="653143"/>
          <a:ext cx="45719" cy="1767839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0.55848</cdr:x>
      <cdr:y>0.48507</cdr:y>
    </cdr:from>
    <cdr:to>
      <cdr:x>0.56572</cdr:x>
      <cdr:y>0.51493</cdr:y>
    </cdr:to>
    <cdr:sp macro="" textlink="">
      <cdr:nvSpPr>
        <cdr:cNvPr id="4" name="Правая фигурная скобка 3"/>
        <cdr:cNvSpPr/>
      </cdr:nvSpPr>
      <cdr:spPr>
        <a:xfrm xmlns:a="http://schemas.openxmlformats.org/drawingml/2006/main">
          <a:off x="3525058" y="2476495"/>
          <a:ext cx="45719" cy="15241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0.55425</cdr:x>
      <cdr:y>0.5338</cdr:y>
    </cdr:from>
    <cdr:to>
      <cdr:x>0.5613</cdr:x>
      <cdr:y>0.74016</cdr:y>
    </cdr:to>
    <cdr:sp macro="" textlink="">
      <cdr:nvSpPr>
        <cdr:cNvPr id="5" name="Правая фигурная скобка 4"/>
        <cdr:cNvSpPr/>
      </cdr:nvSpPr>
      <cdr:spPr>
        <a:xfrm xmlns:a="http://schemas.openxmlformats.org/drawingml/2006/main">
          <a:off x="3491879" y="2267837"/>
          <a:ext cx="44416" cy="876714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0.57781</cdr:x>
      <cdr:y>0.27567</cdr:y>
    </cdr:from>
    <cdr:to>
      <cdr:x>0.64877</cdr:x>
      <cdr:y>0.3625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647062" y="1407389"/>
          <a:ext cx="447893" cy="443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58%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0.58563</cdr:x>
      <cdr:y>0.46951</cdr:y>
    </cdr:from>
    <cdr:to>
      <cdr:x>0.66067</cdr:x>
      <cdr:y>0.55609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696433" y="2397053"/>
          <a:ext cx="473645" cy="442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b="1" dirty="0" smtClean="0"/>
            <a:t>6%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0.57462</cdr:x>
      <cdr:y>0.61143</cdr:y>
    </cdr:from>
    <cdr:to>
      <cdr:x>0.657</cdr:x>
      <cdr:y>0.698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626938" y="3121581"/>
          <a:ext cx="519975" cy="441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b="1" dirty="0" smtClean="0"/>
            <a:t>36%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0.81339</cdr:x>
      <cdr:y>0.12793</cdr:y>
    </cdr:from>
    <cdr:to>
      <cdr:x>0.82292</cdr:x>
      <cdr:y>0.4758</cdr:y>
    </cdr:to>
    <cdr:sp macro="" textlink="">
      <cdr:nvSpPr>
        <cdr:cNvPr id="9" name="Правая фигурная скобка 8"/>
        <cdr:cNvSpPr/>
      </cdr:nvSpPr>
      <cdr:spPr>
        <a:xfrm xmlns:a="http://schemas.openxmlformats.org/drawingml/2006/main">
          <a:off x="5134066" y="653143"/>
          <a:ext cx="60123" cy="1776015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0.83246</cdr:x>
      <cdr:y>0.4742</cdr:y>
    </cdr:from>
    <cdr:to>
      <cdr:x>0.90342</cdr:x>
      <cdr:y>0.56103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254408" y="2420980"/>
          <a:ext cx="447892" cy="443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/>
            <a:t>7%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0.83246</cdr:x>
      <cdr:y>0.60465</cdr:y>
    </cdr:from>
    <cdr:to>
      <cdr:x>0.90342</cdr:x>
      <cdr:y>0.69148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5254408" y="3086960"/>
          <a:ext cx="447892" cy="443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/>
            <a:t>36%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0.32025</cdr:x>
      <cdr:y>0.47556</cdr:y>
    </cdr:from>
    <cdr:to>
      <cdr:x>0.39121</cdr:x>
      <cdr:y>0.56239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2021364" y="2427905"/>
          <a:ext cx="447892" cy="443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/>
            <a:t>9%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0.31187</cdr:x>
      <cdr:y>0.60618</cdr:y>
    </cdr:from>
    <cdr:to>
      <cdr:x>0.38283</cdr:x>
      <cdr:y>0.69301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1964852" y="2575342"/>
          <a:ext cx="447062" cy="368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/>
            <a:t>41%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0.29462</cdr:x>
      <cdr:y>0.21322</cdr:y>
    </cdr:from>
    <cdr:to>
      <cdr:x>0.31131</cdr:x>
      <cdr:y>0.4742</cdr:y>
    </cdr:to>
    <cdr:sp macro="" textlink="">
      <cdr:nvSpPr>
        <cdr:cNvPr id="14" name="Правая фигурная скобка 8"/>
        <cdr:cNvSpPr/>
      </cdr:nvSpPr>
      <cdr:spPr>
        <a:xfrm xmlns:a="http://schemas.openxmlformats.org/drawingml/2006/main">
          <a:off x="1859643" y="1088571"/>
          <a:ext cx="105315" cy="1332412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defTabSz="685800" fontAlgn="auto">
            <a:spcBef>
              <a:spcPts val="0"/>
            </a:spcBef>
            <a:spcAft>
              <a:spcPts val="0"/>
            </a:spcAft>
          </a:pPr>
          <a:endParaRPr lang="ru-RU" sz="825">
            <a:solidFill>
              <a:prstClr val="black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0.30036</cdr:x>
      <cdr:y>0.48063</cdr:y>
    </cdr:from>
    <cdr:to>
      <cdr:x>0.30574</cdr:x>
      <cdr:y>0.51937</cdr:y>
    </cdr:to>
    <cdr:sp macro="" textlink="">
      <cdr:nvSpPr>
        <cdr:cNvPr id="15" name="Правая фигурная скобка 3"/>
        <cdr:cNvSpPr/>
      </cdr:nvSpPr>
      <cdr:spPr>
        <a:xfrm xmlns:a="http://schemas.openxmlformats.org/drawingml/2006/main">
          <a:off x="1895842" y="2453808"/>
          <a:ext cx="33958" cy="197783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0.8172</cdr:x>
      <cdr:y>0.48507</cdr:y>
    </cdr:from>
    <cdr:to>
      <cdr:x>0.82444</cdr:x>
      <cdr:y>0.51493</cdr:y>
    </cdr:to>
    <cdr:sp macro="" textlink="">
      <cdr:nvSpPr>
        <cdr:cNvPr id="16" name="Правая фигурная скобка 3"/>
        <cdr:cNvSpPr/>
      </cdr:nvSpPr>
      <cdr:spPr>
        <a:xfrm xmlns:a="http://schemas.openxmlformats.org/drawingml/2006/main">
          <a:off x="5158066" y="2476495"/>
          <a:ext cx="45719" cy="152409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0.2998</cdr:x>
      <cdr:y>0.53731</cdr:y>
    </cdr:from>
    <cdr:to>
      <cdr:x>0.30761</cdr:x>
      <cdr:y>0.7377</cdr:y>
    </cdr:to>
    <cdr:sp macro="" textlink="">
      <cdr:nvSpPr>
        <cdr:cNvPr id="17" name="Правая фигурная скобка 10"/>
        <cdr:cNvSpPr/>
      </cdr:nvSpPr>
      <cdr:spPr>
        <a:xfrm xmlns:a="http://schemas.openxmlformats.org/drawingml/2006/main">
          <a:off x="1892300" y="2743200"/>
          <a:ext cx="49304" cy="1023054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defTabSz="685800" fontAlgn="auto">
            <a:spcBef>
              <a:spcPts val="0"/>
            </a:spcBef>
            <a:spcAft>
              <a:spcPts val="0"/>
            </a:spcAft>
          </a:pPr>
          <a:endParaRPr lang="ru-RU" sz="825">
            <a:solidFill>
              <a:prstClr val="black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0.81615</cdr:x>
      <cdr:y>0.52367</cdr:y>
    </cdr:from>
    <cdr:to>
      <cdr:x>0.8234</cdr:x>
      <cdr:y>0.74371</cdr:y>
    </cdr:to>
    <cdr:sp macro="" textlink="">
      <cdr:nvSpPr>
        <cdr:cNvPr id="18" name="Правая фигурная скобка 10"/>
        <cdr:cNvSpPr/>
      </cdr:nvSpPr>
      <cdr:spPr>
        <a:xfrm xmlns:a="http://schemas.openxmlformats.org/drawingml/2006/main">
          <a:off x="5151484" y="2673531"/>
          <a:ext cx="45719" cy="1123406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defTabSz="685800" fontAlgn="auto">
            <a:spcBef>
              <a:spcPts val="0"/>
            </a:spcBef>
            <a:spcAft>
              <a:spcPts val="0"/>
            </a:spcAft>
          </a:pPr>
          <a:endParaRPr lang="ru-RU" sz="825">
            <a:solidFill>
              <a:prstClr val="black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0.31935</cdr:x>
      <cdr:y>0.31986</cdr:y>
    </cdr:from>
    <cdr:to>
      <cdr:x>0.3912</cdr:x>
      <cdr:y>0.38571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2015696" y="1633020"/>
          <a:ext cx="453510" cy="3361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defTabSz="685800" fontAlgn="auto">
            <a:spcBef>
              <a:spcPts val="0"/>
            </a:spcBef>
            <a:spcAft>
              <a:spcPts val="0"/>
            </a:spcAft>
          </a:pPr>
          <a:r>
            <a:rPr lang="ru-RU" b="1" dirty="0" smtClean="0"/>
            <a:t>50</a:t>
          </a:r>
          <a:r>
            <a:rPr lang="ru-RU" sz="825" b="1" dirty="0" smtClean="0">
              <a:solidFill>
                <a:prstClr val="black"/>
              </a:solidFill>
              <a:latin typeface="Calibri"/>
            </a:rPr>
            <a:t>%</a:t>
          </a:r>
          <a:endParaRPr lang="ru-RU" sz="825" b="1" dirty="0">
            <a:solidFill>
              <a:prstClr val="black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0.83309</cdr:x>
      <cdr:y>0.27563</cdr:y>
    </cdr:from>
    <cdr:to>
      <cdr:x>0.91775</cdr:x>
      <cdr:y>0.36531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5258411" y="1407221"/>
          <a:ext cx="534365" cy="457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defTabSz="685800" fontAlgn="auto">
            <a:spcBef>
              <a:spcPts val="0"/>
            </a:spcBef>
            <a:spcAft>
              <a:spcPts val="0"/>
            </a:spcAft>
          </a:pPr>
          <a:r>
            <a:rPr lang="ru-RU" b="1" dirty="0" smtClean="0"/>
            <a:t>57%</a:t>
          </a:r>
          <a:endParaRPr lang="ru-RU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0.19043</cdr:x>
      <cdr:y>0.49572</cdr:y>
    </cdr:from>
    <cdr:to>
      <cdr:x>0.33615</cdr:x>
      <cdr:y>0.66809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94992" y="26297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0.34788</cdr:x>
      <cdr:y>0.37586</cdr:y>
    </cdr:from>
    <cdr:to>
      <cdr:x>0.61553</cdr:x>
      <cdr:y>0.5849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26234" y="2124371"/>
          <a:ext cx="1712885" cy="11814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800" dirty="0" smtClean="0"/>
            <a:t>57,2 </a:t>
          </a:r>
        </a:p>
        <a:p xmlns:a="http://schemas.openxmlformats.org/drawingml/2006/main">
          <a:r>
            <a:rPr lang="ru-RU" sz="2800" dirty="0" smtClean="0"/>
            <a:t>МЛН. 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0.29412</cdr:x>
      <cdr:y>0.33333</cdr:y>
    </cdr:from>
    <cdr:to>
      <cdr:x>0.40083</cdr:x>
      <cdr:y>0.52574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20280" y="15841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0.29412</cdr:x>
      <cdr:y>0.33333</cdr:y>
    </cdr:from>
    <cdr:to>
      <cdr:x>0.40083</cdr:x>
      <cdr:y>0.52574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20280" y="15841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0.33816</cdr:x>
      <cdr:y>0.38355</cdr:y>
    </cdr:from>
    <cdr:to>
      <cdr:x>0.39983</cdr:x>
      <cdr:y>0.475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 flipV="1">
          <a:off x="2851018" y="1891511"/>
          <a:ext cx="519953" cy="45095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0.57843</cdr:x>
      <cdr:y>0.39201</cdr:y>
    </cdr:from>
    <cdr:to>
      <cdr:x>0.63914</cdr:x>
      <cdr:y>0.48803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 flipV="1">
          <a:off x="4876800" y="1933214"/>
          <a:ext cx="511847" cy="47351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0.81309</cdr:x>
      <cdr:y>0.39555</cdr:y>
    </cdr:from>
    <cdr:to>
      <cdr:x>0.86711</cdr:x>
      <cdr:y>0.4772</cdr:y>
    </cdr:to>
    <cdr:cxnSp macro="">
      <cdr:nvCxnSpPr>
        <cdr:cNvPr id="12" name="Прямая со стрелкой 11"/>
        <cdr:cNvCxnSpPr/>
      </cdr:nvCxnSpPr>
      <cdr:spPr>
        <a:xfrm xmlns:a="http://schemas.openxmlformats.org/drawingml/2006/main" flipV="1">
          <a:off x="6855221" y="1950660"/>
          <a:ext cx="455497" cy="40269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0.76307</cdr:x>
      <cdr:y>0.45046</cdr:y>
    </cdr:from>
    <cdr:to>
      <cdr:x>0.92576</cdr:x>
      <cdr:y>0.48409</cdr:y>
    </cdr:to>
    <cdr:sp macro="" textlink="">
      <cdr:nvSpPr>
        <cdr:cNvPr id="25" name="Прямоугольник 24"/>
        <cdr:cNvSpPr/>
      </cdr:nvSpPr>
      <cdr:spPr>
        <a:xfrm xmlns:a="http://schemas.openxmlformats.org/drawingml/2006/main" rot="19088283">
          <a:off x="6433484" y="2221486"/>
          <a:ext cx="1371654" cy="1658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algn="l" rtl="0" latinLnBrk="0">
            <a:defRPr lang="ru-RU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latinLnBrk="0">
            <a:defRPr lang="ru-RU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latinLnBrk="0">
            <a:defRPr lang="ru-RU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latinLnBrk="0">
            <a:defRPr lang="ru-RU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latinLnBrk="0">
            <a:defRPr lang="ru-RU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rtl="0" latinLnBrk="0">
            <a:defRPr lang="ru-RU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rtl="0" latinLnBrk="0">
            <a:defRPr lang="ru-RU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rtl="0" latinLnBrk="0">
            <a:defRPr lang="ru-RU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rtl="0" latinLnBrk="0">
            <a:defRPr lang="ru-RU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  <a:extLst/>
        </a:lstStyle>
        <a:p xmlns:a="http://schemas.openxmlformats.org/drawingml/2006/main">
          <a:pPr algn="ctr"/>
          <a:r>
            <a:rPr lang="ru-RU" sz="1000" b="1" dirty="0" smtClean="0">
              <a:solidFill>
                <a:schemeClr val="tx1"/>
              </a:solidFill>
            </a:rPr>
            <a:t>+152,6%</a:t>
          </a:r>
          <a:endParaRPr lang="ru-RU" sz="1000" b="1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/>
          <a:lstStyle/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/>
          <a:lstStyle/>
          <a:p>
            <a:fld id="{31555DB1-8736-42A3-B48D-2B08FB93332A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/>
          <a:lstStyle/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770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/>
          <a:lstStyle/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/>
          <a:lstStyle/>
          <a:p>
            <a:fld id="{0BDB199F-A56C-4049-BA04-1447030960FF}" type="datetimeFigureOut">
              <a:rPr lang="cs-CZ"/>
              <a:pPr/>
              <a:t>18.5.2020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/>
          <a:lstStyle/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/>
          <a:lstStyle/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144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705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632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298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840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61139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277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544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8393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9430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560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8397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922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4869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9101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301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291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248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8444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5189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531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234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109CE-E29D-4997-BD77-0100CCA2456A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12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13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17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728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6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3A64C8-11D4-4932-81D1-655EAD071303}" type="datetime1">
              <a:rPr lang="ru-RU" smtClean="0"/>
              <a:pPr/>
              <a:t>18.05.2020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17B1CA-9955-4BE6-AA77-EC44CA8AD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67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сверху: 3 слева, 1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/>
          <a:lstStyle/>
          <a:p>
            <a:pPr algn="r"/>
            <a:fld id="{968C9C2A-D3B8-4543-8A47-F59C20C16D9A}" type="datetime1">
              <a:rPr kumimoji="0" lang="cs-CZ"/>
              <a:pPr algn="r"/>
              <a:t>18.5.2020</a:t>
            </a:fld>
            <a:endParaRPr kumimoji="0" lang="ru-RU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/>
          <a:lstStyle/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3116489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611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260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942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866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517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14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409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551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782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3198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270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7369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6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3A64C8-11D4-4932-81D1-655EAD071303}" type="datetime1">
              <a:rPr lang="ru-RU" smtClean="0"/>
              <a:pPr/>
              <a:t>18.05.2020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17B1CA-9955-4BE6-AA77-EC44CA8AD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2148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сверху: 3 слева, 1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/>
          <a:lstStyle/>
          <a:p>
            <a:pPr algn="r"/>
            <a:fld id="{968C9C2A-D3B8-4543-8A47-F59C20C16D9A}" type="datetime1">
              <a:rPr kumimoji="0" lang="cs-CZ"/>
              <a:pPr algn="r"/>
              <a:t>18.5.2020</a:t>
            </a:fld>
            <a:endParaRPr kumimoji="0" lang="ru-RU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/>
          <a:lstStyle/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8238899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62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4113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09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0863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5489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1377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9904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9366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0755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7148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2913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8849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6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3A64C8-11D4-4932-81D1-655EAD071303}" type="datetime1">
              <a:rPr lang="ru-RU" smtClean="0"/>
              <a:pPr/>
              <a:t>18.05.2020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17B1CA-9955-4BE6-AA77-EC44CA8AD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8415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сверху: 3 слева, 1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/>
          <a:lstStyle/>
          <a:p>
            <a:pPr algn="r"/>
            <a:fld id="{968C9C2A-D3B8-4543-8A47-F59C20C16D9A}" type="datetime1">
              <a:rPr kumimoji="0" lang="cs-CZ"/>
              <a:pPr algn="r"/>
              <a:t>18.5.2020</a:t>
            </a:fld>
            <a:endParaRPr kumimoji="0" lang="ru-RU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/>
          <a:lstStyle/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/>
          <a:lstStyle/>
          <a:p>
            <a:endParaRPr kumimoji="0" lang="ru-RU"/>
          </a:p>
        </p:txBody>
      </p:sp>
    </p:spTree>
    <p:extLst>
      <p:ext uri="{BB962C8B-B14F-4D97-AF65-F5344CB8AC3E}">
        <p14:creationId xmlns:p14="http://schemas.microsoft.com/office/powerpoint/2010/main" val="402261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36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22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04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1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23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alphaModFix amt="2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FE73D-3031-6647-AB67-78FFCA9FD3D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E9718-30AD-764E-8BCC-5860AEB18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9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736" r:id="rId12"/>
    <p:sldLayoutId id="2147483737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alphaModFix amt="2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8F752-0ABB-CA45-9D21-636C2EF537C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A3653-6A6B-7E47-8046-3986B204F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3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38" r:id="rId12"/>
    <p:sldLayoutId id="214748373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alphaModFix amt="2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7490-2C7E-9D43-BC9A-2A8D45F08C93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B7E86-7281-3D40-8283-AF910726D7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59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34" r:id="rId12"/>
    <p:sldLayoutId id="2147483735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8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_____Microsoft_Excel16.xlsx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rzhok-adm.ru/city/finance/reportbudget.php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18465" y="59892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" name="Picture 2" descr="Герб Торж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8700" y="524749"/>
            <a:ext cx="790400" cy="9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762000" y="2133600"/>
            <a:ext cx="782019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</a:t>
            </a:r>
            <a:r>
              <a:rPr lang="ru-RU" sz="4400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БЮДЖЕТ  ДЛЯ  ГРАЖДАН</a:t>
            </a:r>
          </a:p>
          <a:p>
            <a:pPr algn="ctr"/>
            <a:r>
              <a:rPr lang="ru-RU" sz="3200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 основании проекта решения  </a:t>
            </a:r>
          </a:p>
          <a:p>
            <a:pPr algn="ctr"/>
            <a:r>
              <a:rPr lang="ru-RU" sz="3200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«Об исполнении бюджета муниципального образования город Торжок за 2019 год»</a:t>
            </a:r>
            <a:endParaRPr lang="ru-RU" sz="3200" dirty="0">
              <a:ln w="0"/>
              <a:solidFill>
                <a:srgbClr val="00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19001" y="5989220"/>
            <a:ext cx="78201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   </a:t>
            </a:r>
            <a:r>
              <a:rPr lang="ru-RU" sz="4400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 год</a:t>
            </a:r>
          </a:p>
        </p:txBody>
      </p:sp>
    </p:spTree>
    <p:extLst>
      <p:ext uri="{BB962C8B-B14F-4D97-AF65-F5344CB8AC3E}">
        <p14:creationId xmlns:p14="http://schemas.microsoft.com/office/powerpoint/2010/main" val="17855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2700" y="-114151"/>
            <a:ext cx="9156700" cy="52322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ДОХОДЫ БЮДЖЕТА 2017 - 2019</a:t>
            </a:r>
            <a:r>
              <a:rPr lang="bg-BG" sz="28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,  млн. руб.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880027"/>
              </p:ext>
            </p:extLst>
          </p:nvPr>
        </p:nvGraphicFramePr>
        <p:xfrm>
          <a:off x="0" y="419955"/>
          <a:ext cx="9081539" cy="6529984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5654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36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28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82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6551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Наименование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2017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+mn-lt"/>
                        </a:rPr>
                        <a:t>2019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93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план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факт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% </a:t>
                      </a:r>
                      <a:endParaRPr lang="ru-RU" sz="1600" u="none" strike="noStrike" dirty="0" smtClean="0">
                        <a:effectLst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41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НАЛОГОВЫЕ И НЕНАЛОГОВЫЕ ДОХОДЫ - всего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372,2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371,6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377,5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374,5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641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Налоговые доходы</a:t>
                      </a:r>
                    </a:p>
                  </a:txBody>
                  <a:tcPr marL="4655" marR="4655" marT="4655" marB="0" vert="vert27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215,1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106,3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7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Акцизы по подакцизным товарам (продукции</a:t>
                      </a:r>
                      <a:r>
                        <a:rPr lang="ru-RU" sz="1400" u="none" strike="noStrike" dirty="0" smtClean="0">
                          <a:effectLst/>
                        </a:rPr>
                        <a:t>),</a:t>
                      </a:r>
                    </a:p>
                    <a:p>
                      <a:pPr algn="just" fontAlgn="ctr"/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производимым на территории Российской Федерации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2,9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7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Единый налог на вмененный доход для отдельных </a:t>
                      </a:r>
                      <a:endParaRPr lang="ru-RU" sz="1400" u="none" strike="noStrike" dirty="0" smtClean="0">
                        <a:effectLst/>
                      </a:endParaRPr>
                    </a:p>
                    <a:p>
                      <a:pPr algn="just" fontAlgn="ctr"/>
                      <a:r>
                        <a:rPr lang="ru-RU" sz="1400" u="none" strike="noStrike" dirty="0" smtClean="0">
                          <a:effectLst/>
                        </a:rPr>
                        <a:t>видов </a:t>
                      </a:r>
                      <a:r>
                        <a:rPr lang="ru-RU" sz="1400" u="none" strike="noStrike" dirty="0">
                          <a:effectLst/>
                        </a:rPr>
                        <a:t>деятельности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28,2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7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Налог, взимаемый в связи с применением </a:t>
                      </a:r>
                      <a:r>
                        <a:rPr lang="ru-RU" sz="1400" u="none" strike="noStrike" dirty="0" smtClean="0">
                          <a:effectLst/>
                        </a:rPr>
                        <a:t>патентной</a:t>
                      </a:r>
                    </a:p>
                    <a:p>
                      <a:pPr algn="just" fontAlgn="ctr"/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системы налогообложения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6,1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6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16,1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69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Земельный налог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43,2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7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Прочие налоговые доходы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5,7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632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Неналоговые доходы</a:t>
                      </a:r>
                    </a:p>
                  </a:txBody>
                  <a:tcPr marL="4655" marR="4655" marT="4655" marB="0" vert="vert27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Арендные платежи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28,7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Доходы от продажи имущества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11,1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41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Прочие неналоговые доходы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17,4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138,1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6415">
                <a:tc gridSpan="2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400" u="none" strike="noStrike" kern="1200" dirty="0" smtClean="0">
                          <a:effectLst/>
                        </a:rPr>
                        <a:t>БЕЗВОЗМЕЗДНЫЕ ПОСТУПЛЕНИЯ - </a:t>
                      </a:r>
                      <a:r>
                        <a:rPr kumimoji="0" lang="ru-RU" sz="1400" u="none" strike="noStrike" kern="1200" dirty="0">
                          <a:effectLst/>
                        </a:rPr>
                        <a:t>всего, из них</a:t>
                      </a:r>
                      <a:endParaRPr kumimoji="0" lang="ru-RU" sz="14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376,0</a:t>
                      </a:r>
                      <a:endParaRPr kumimoji="0" lang="ru-R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500,9</a:t>
                      </a:r>
                      <a:endParaRPr kumimoji="0" lang="ru-R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545,5</a:t>
                      </a:r>
                      <a:endParaRPr kumimoji="0" lang="ru-R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494,5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90,6</a:t>
                      </a:r>
                      <a:endParaRPr kumimoji="0" lang="ru-R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99385"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Дотация на сбалансированность местных бюджетов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11,2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6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Субвенции  </a:t>
                      </a:r>
                      <a:r>
                        <a:rPr lang="ru-RU" sz="1400" u="none" strike="noStrike" dirty="0" smtClean="0">
                          <a:effectLst/>
                        </a:rPr>
                        <a:t>из вышестоящих бюджетов на </a:t>
                      </a:r>
                      <a:r>
                        <a:rPr lang="ru-RU" sz="1400" u="none" strike="noStrike" dirty="0">
                          <a:effectLst/>
                        </a:rPr>
                        <a:t>реализацию полномочий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287,2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313,1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66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</a:rPr>
                        <a:t>Субсидии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из вышестоящих бюджетов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145,8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172,3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77,2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69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Прочие безвозмездные поступления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115,8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55" marR="4655" marT="4655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585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ДОХОДЫ БЮДЖЕТА ВСЕГО: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655" marR="4655" marT="465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748,2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872,5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923,0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869,0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655" marR="4655" marT="465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94,1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55" marR="4655" marT="465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8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8442" y="95242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СТРУКТУРА И ДИНАМИКА ПОСТУПЛЕНИЙ В РАЗРЕЗЕ ДОХОДНЫХ ИСТОЧНИКОВ ЗА 2017 </a:t>
            </a: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– 2019 </a:t>
            </a:r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ГОДЫ</a:t>
            </a:r>
            <a:endParaRPr lang="ru-RU" sz="24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ea"/>
              <a:cs typeface="+mj-cs"/>
            </a:endParaRPr>
          </a:p>
        </p:txBody>
      </p:sp>
      <p:graphicFrame>
        <p:nvGraphicFramePr>
          <p:cNvPr id="8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0598880"/>
              </p:ext>
            </p:extLst>
          </p:nvPr>
        </p:nvGraphicFramePr>
        <p:xfrm>
          <a:off x="12700" y="914400"/>
          <a:ext cx="63119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50"/>
          <p:cNvSpPr>
            <a:spLocks noChangeArrowheads="1"/>
          </p:cNvSpPr>
          <p:nvPr/>
        </p:nvSpPr>
        <p:spPr bwMode="auto">
          <a:xfrm>
            <a:off x="228611" y="990607"/>
            <a:ext cx="55768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685800" eaLnBrk="0" hangingPunct="0"/>
            <a:r>
              <a:rPr lang="ru-RU" sz="1400" b="1" dirty="0">
                <a:solidFill>
                  <a:prstClr val="black"/>
                </a:solidFill>
                <a:cs typeface="Times New Roman" pitchFamily="18" charset="0"/>
              </a:rPr>
              <a:t>млн. руб</a:t>
            </a:r>
            <a:r>
              <a:rPr lang="ru-RU" sz="1400" b="1" dirty="0" smtClean="0">
                <a:solidFill>
                  <a:prstClr val="black"/>
                </a:solidFill>
                <a:cs typeface="Times New Roman" pitchFamily="18" charset="0"/>
              </a:rPr>
              <a:t>.    748,2                                 872,5                               869,0</a:t>
            </a:r>
            <a:endParaRPr lang="ru-RU" sz="1400" dirty="0">
              <a:solidFill>
                <a:prstClr val="black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943600" y="1905000"/>
            <a:ext cx="2786842" cy="2891248"/>
            <a:chOff x="6165963" y="3021267"/>
            <a:chExt cx="2786842" cy="2891249"/>
          </a:xfrm>
        </p:grpSpPr>
        <p:sp>
          <p:nvSpPr>
            <p:cNvPr id="14" name="TextBox 13"/>
            <p:cNvSpPr txBox="1"/>
            <p:nvPr/>
          </p:nvSpPr>
          <p:spPr>
            <a:xfrm>
              <a:off x="6165963" y="3021267"/>
              <a:ext cx="2786842" cy="181588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400" dirty="0">
                  <a:solidFill>
                    <a:prstClr val="white"/>
                  </a:solidFill>
                </a:rPr>
                <a:t>Увеличение неналоговых доходов в 2019 году по сравнению с 2018 годом связано с ростом доходов от продажи имущества в порядке преимущественного выкупа </a:t>
              </a:r>
              <a:r>
                <a:rPr lang="ru-RU" sz="1400" dirty="0" smtClean="0">
                  <a:solidFill>
                    <a:prstClr val="white"/>
                  </a:solidFill>
                </a:rPr>
                <a:t>имущества, арендуемого </a:t>
              </a:r>
              <a:r>
                <a:rPr lang="ru-RU" sz="1400" dirty="0">
                  <a:solidFill>
                    <a:prstClr val="white"/>
                  </a:solidFill>
                </a:rPr>
                <a:t>субъектами малого и среднего </a:t>
              </a:r>
              <a:r>
                <a:rPr lang="ru-RU" sz="1400" dirty="0" smtClean="0">
                  <a:solidFill>
                    <a:prstClr val="white"/>
                  </a:solidFill>
                </a:rPr>
                <a:t>предпринимательства</a:t>
              </a:r>
              <a:endParaRPr lang="ru-RU" sz="14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72414" y="5019964"/>
              <a:ext cx="2780391" cy="89255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300" dirty="0" smtClean="0">
                  <a:solidFill>
                    <a:prstClr val="white"/>
                  </a:solidFill>
                  <a:latin typeface="Calibri"/>
                </a:rPr>
                <a:t>Увеличение налоговых </a:t>
              </a:r>
              <a:r>
                <a:rPr lang="ru-RU" sz="1300" dirty="0">
                  <a:solidFill>
                    <a:prstClr val="white"/>
                  </a:solidFill>
                  <a:latin typeface="Calibri"/>
                </a:rPr>
                <a:t>доходов в </a:t>
              </a:r>
              <a:r>
                <a:rPr lang="ru-RU" sz="1300" dirty="0" smtClean="0">
                  <a:solidFill>
                    <a:prstClr val="white"/>
                  </a:solidFill>
                  <a:latin typeface="Calibri"/>
                </a:rPr>
                <a:t>2019 </a:t>
              </a:r>
              <a:r>
                <a:rPr lang="ru-RU" sz="1300" dirty="0">
                  <a:solidFill>
                    <a:prstClr val="white"/>
                  </a:solidFill>
                  <a:latin typeface="Calibri"/>
                </a:rPr>
                <a:t>году по сравнению с </a:t>
              </a:r>
              <a:r>
                <a:rPr lang="ru-RU" sz="1300" dirty="0" smtClean="0">
                  <a:solidFill>
                    <a:prstClr val="white"/>
                  </a:solidFill>
                  <a:latin typeface="Calibri"/>
                </a:rPr>
                <a:t>2017 </a:t>
              </a:r>
              <a:r>
                <a:rPr lang="ru-RU" sz="1300" dirty="0">
                  <a:solidFill>
                    <a:prstClr val="white"/>
                  </a:solidFill>
                  <a:latin typeface="Calibri"/>
                </a:rPr>
                <a:t>годом связано </a:t>
              </a:r>
              <a:r>
                <a:rPr lang="ru-RU" sz="1300" dirty="0" smtClean="0">
                  <a:solidFill>
                    <a:prstClr val="white"/>
                  </a:solidFill>
                  <a:latin typeface="Calibri"/>
                </a:rPr>
                <a:t> с ростом  поступлений по НДФЛ</a:t>
              </a:r>
              <a:endParaRPr sz="1300" dirty="0" smtClean="0">
                <a:solidFill>
                  <a:prstClr val="white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5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1219211"/>
            <a:ext cx="354899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600" dirty="0"/>
          </a:p>
        </p:txBody>
      </p:sp>
      <p:sp>
        <p:nvSpPr>
          <p:cNvPr id="3" name="TextBox 2"/>
          <p:cNvSpPr txBox="1"/>
          <p:nvPr/>
        </p:nvSpPr>
        <p:spPr>
          <a:xfrm>
            <a:off x="7777" y="685800"/>
            <a:ext cx="35489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НАЛОГОВЫЕ ДОХОДЫ </a:t>
            </a:r>
          </a:p>
          <a:p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за 2019 ГОД</a:t>
            </a:r>
          </a:p>
          <a:p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по </a:t>
            </a: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видам налоговых поступлений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-639105" y="2249909"/>
          <a:ext cx="5726494" cy="484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5"/>
          <p:cNvSpPr txBox="1">
            <a:spLocks/>
          </p:cNvSpPr>
          <p:nvPr/>
        </p:nvSpPr>
        <p:spPr>
          <a:xfrm>
            <a:off x="1289278" y="4103465"/>
            <a:ext cx="1869728" cy="1305720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kumimoji="0" lang="ru-RU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kumimoji="0" lang="ru-RU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kumimoji="0" lang="ru-RU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kumimoji="0" lang="ru-RU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spcBef>
                <a:spcPts val="0"/>
              </a:spcBef>
            </a:pPr>
            <a:r>
              <a:rPr lang="ru-RU" sz="2800" b="0" dirty="0" smtClean="0">
                <a:solidFill>
                  <a:schemeClr val="tx1"/>
                </a:solidFill>
              </a:rPr>
              <a:t>317,3 </a:t>
            </a:r>
          </a:p>
          <a:p>
            <a:pPr algn="ctr">
              <a:spcBef>
                <a:spcPts val="0"/>
              </a:spcBef>
            </a:pPr>
            <a:r>
              <a:rPr lang="ru-RU" sz="2800" b="0" dirty="0" smtClean="0">
                <a:solidFill>
                  <a:schemeClr val="tx1"/>
                </a:solidFill>
              </a:rPr>
              <a:t>млн. руб.</a:t>
            </a:r>
          </a:p>
          <a:p>
            <a:endParaRPr lang="ru-RU" sz="2800" dirty="0"/>
          </a:p>
        </p:txBody>
      </p:sp>
      <p:graphicFrame>
        <p:nvGraphicFramePr>
          <p:cNvPr id="13" name="Схема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915841"/>
              </p:ext>
            </p:extLst>
          </p:nvPr>
        </p:nvGraphicFramePr>
        <p:xfrm>
          <a:off x="3810000" y="0"/>
          <a:ext cx="5186763" cy="2982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105400" y="29718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СТРУКТУРА И ДИНАМИКА НДФЛ по итогам 2018– 2019 </a:t>
            </a:r>
          </a:p>
        </p:txBody>
      </p:sp>
    </p:spTree>
    <p:extLst>
      <p:ext uri="{BB962C8B-B14F-4D97-AF65-F5344CB8AC3E}">
        <p14:creationId xmlns:p14="http://schemas.microsoft.com/office/powerpoint/2010/main" val="360834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1219211"/>
            <a:ext cx="835824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600" dirty="0"/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8610600" y="1447800"/>
            <a:ext cx="533400" cy="3810000"/>
          </a:xfrm>
          <a:prstGeom prst="rect">
            <a:avLst/>
          </a:prstGeom>
        </p:spPr>
        <p:txBody>
          <a:bodyPr vert="ver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ru-RU" sz="2400" cap="small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200" dirty="0" smtClean="0"/>
              <a:t>ДОХОДЫ БЮДЖЕТА  ГОРОДА  </a:t>
            </a:r>
            <a:endParaRPr lang="ru-RU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154769" y="0"/>
            <a:ext cx="8882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НЕНАЛОГОВЫЕ доходы по итогам 2019 года, млн. руб.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/>
          </p:nvPr>
        </p:nvGraphicFramePr>
        <p:xfrm>
          <a:off x="-1104001" y="882001"/>
          <a:ext cx="6766361" cy="597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11"/>
          <p:cNvGraphicFramePr>
            <a:graphicFrameLocks/>
          </p:cNvGraphicFramePr>
          <p:nvPr>
            <p:extLst/>
          </p:nvPr>
        </p:nvGraphicFramePr>
        <p:xfrm>
          <a:off x="4301163" y="473166"/>
          <a:ext cx="4709941" cy="585337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0563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31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/>
                        <a:t>Доходы от использования муниципального имущества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0960" marR="60960" marT="27432" marB="27432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47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u="none" strike="noStrike" dirty="0" smtClean="0"/>
                        <a:t>Доходы</a:t>
                      </a:r>
                      <a:r>
                        <a:rPr lang="ru-RU" sz="1600" u="none" strike="noStrike" baseline="0" dirty="0" smtClean="0"/>
                        <a:t> от сдачи в аренду земельных участков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/>
                        <a:t>16,0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032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u="none" strike="noStrike" dirty="0" smtClean="0"/>
                        <a:t>Доходы от сдачи в аренду имущества, составляющего муниципальную</a:t>
                      </a:r>
                      <a:r>
                        <a:rPr lang="ru-RU" sz="1600" u="none" strike="noStrike" baseline="0" dirty="0" smtClean="0"/>
                        <a:t> казну (за исключением земельных участков)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2569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u="none" strike="noStrike" dirty="0" smtClean="0"/>
                        <a:t>Прочие поступления от использования муниципального имущества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/>
                        <a:t>2,0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48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/>
                        <a:t>Доходы от продажи муниципального имущества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481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u="none" strike="noStrike" dirty="0" smtClean="0"/>
                        <a:t>Доходы от продажи земельных участков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/>
                        <a:t>3,0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18318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/>
                        <a:t>Доходы от продажи муниципального</a:t>
                      </a:r>
                      <a:r>
                        <a:rPr lang="ru-RU" sz="1600" u="none" strike="noStrike" baseline="0" dirty="0" smtClean="0"/>
                        <a:t> имущества (за исключением земельных участков)</a:t>
                      </a: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/>
                        <a:t>8,1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48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/>
                        <a:t>Прочие неналоговые доходы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481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u="none" strike="noStrike" dirty="0" smtClean="0"/>
                        <a:t>Штрафы, санкции, возмещение ущерба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/>
                        <a:t>11,0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532569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u="none" strike="noStrike" dirty="0" smtClean="0"/>
                        <a:t>Платежи при пользовании природными ресурсами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/>
                        <a:t>0,1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83045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u="none" strike="noStrike" dirty="0" smtClean="0"/>
                        <a:t>Доходы от </a:t>
                      </a:r>
                      <a:r>
                        <a:rPr lang="ru-RU" sz="1600" u="none" strike="noStrike" baseline="0" dirty="0" smtClean="0"/>
                        <a:t>компенсации затрат государства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/>
                        <a:t>3,4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532569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Прочие неналоговые доходы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0,9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0960" marR="60960" marT="27432" marB="27432"/>
                </a:tc>
                <a:extLst>
                  <a:ext uri="{0D108BD9-81ED-4DB2-BD59-A6C34878D82A}">
                    <a16:rowId xmlns:a16="http://schemas.microsoft.com/office/drawing/2014/main" xmlns="" val="244471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60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1348859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27654" name="Прямоугольник 7"/>
          <p:cNvSpPr>
            <a:spLocks noChangeArrowheads="1"/>
          </p:cNvSpPr>
          <p:nvPr/>
        </p:nvSpPr>
        <p:spPr bwMode="auto">
          <a:xfrm rot="10800000" flipV="1">
            <a:off x="914400" y="54102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СТРУКТУРА и </a:t>
            </a:r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динамика </a:t>
            </a: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безвозмездных поступлений </a:t>
            </a:r>
          </a:p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за 2018-2019 годы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75034901"/>
              </p:ext>
            </p:extLst>
          </p:nvPr>
        </p:nvGraphicFramePr>
        <p:xfrm>
          <a:off x="0" y="4419600"/>
          <a:ext cx="3379628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Овал 15"/>
          <p:cNvSpPr/>
          <p:nvPr/>
        </p:nvSpPr>
        <p:spPr>
          <a:xfrm>
            <a:off x="2380128" y="6553200"/>
            <a:ext cx="1640541" cy="209490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noFill/>
              </a:rPr>
              <a:t>+</a:t>
            </a:r>
            <a:r>
              <a:rPr lang="ru-RU" b="1" dirty="0" smtClean="0">
                <a:solidFill>
                  <a:schemeClr val="tx1"/>
                </a:solidFill>
              </a:rPr>
              <a:t>2019 год</a:t>
            </a:r>
            <a:r>
              <a:rPr lang="ru-RU" b="1" dirty="0" smtClean="0">
                <a:noFill/>
              </a:rPr>
              <a:t> </a:t>
            </a:r>
            <a:r>
              <a:rPr lang="ru-RU" sz="1300" b="1" dirty="0" smtClean="0">
                <a:noFill/>
              </a:rPr>
              <a:t>млн.2018 год </a:t>
            </a:r>
            <a:r>
              <a:rPr lang="ru-RU" sz="1300" b="1" dirty="0">
                <a:noFill/>
              </a:rPr>
              <a:t>руб.</a:t>
            </a: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565117229"/>
              </p:ext>
            </p:extLst>
          </p:nvPr>
        </p:nvGraphicFramePr>
        <p:xfrm>
          <a:off x="92333" y="400110"/>
          <a:ext cx="8946560" cy="3701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8659750"/>
              </p:ext>
            </p:extLst>
          </p:nvPr>
        </p:nvGraphicFramePr>
        <p:xfrm>
          <a:off x="3581400" y="4343400"/>
          <a:ext cx="5410200" cy="2771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1365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1348859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27653" name="Прямоугольник 5"/>
          <p:cNvSpPr>
            <a:spLocks noChangeArrowheads="1"/>
          </p:cNvSpPr>
          <p:nvPr/>
        </p:nvSpPr>
        <p:spPr bwMode="auto">
          <a:xfrm>
            <a:off x="714318" y="4786322"/>
            <a:ext cx="84296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500" b="1" dirty="0"/>
          </a:p>
          <a:p>
            <a:endParaRPr lang="ru-RU" sz="13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РАСХОДЫ БЮДЖЕТА ЗА </a:t>
            </a:r>
            <a:r>
              <a:rPr lang="ru-RU" sz="28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2018-2019 годы, млн. руб.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51150"/>
              </p:ext>
            </p:extLst>
          </p:nvPr>
        </p:nvGraphicFramePr>
        <p:xfrm>
          <a:off x="1" y="505234"/>
          <a:ext cx="9085728" cy="624999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741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357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894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894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189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89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916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4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Код </a:t>
                      </a: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БК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Наименование раздела 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2018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факт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2019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план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факт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% исп.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991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ВСЕГО, млн.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 руб.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050" b="1" dirty="0" smtClean="0">
                        <a:solidFill>
                          <a:schemeClr val="tx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817,8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996,4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922,5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92,6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9048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0100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Общегосударственные вопросы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69,2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72,6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71,6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98,6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9982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0300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Национальная безопасность и правоохранительная деятельность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8,6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9,6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9,6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100,0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9048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0400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Национальная экономика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112,3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181,8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147,7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81,2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787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0500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ЖКХ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41,5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86,5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78,2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90,4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3787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0700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Образование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491,7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562,3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531,8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94,6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7980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0800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Культура, кинематография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38,3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42,2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42,2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100,0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9048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Социальная политика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39,3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27,0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27,0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100,0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9048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1100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Физическая культура и спорт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14,0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12,3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12,3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100,0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71675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1200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Средства массовой информации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2,8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2,1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2,1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100,0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895259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1300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Обслуживание государственного и муниципального долга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0,1</a:t>
                      </a:r>
                      <a:endParaRPr lang="ru-RU" sz="14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0,0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0,0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i="1" kern="120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0,0</a:t>
                      </a:r>
                      <a:endParaRPr lang="ru-RU" sz="1400" i="0" kern="120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6" name="Скругленный прямоугольник 15"/>
          <p:cNvSpPr/>
          <p:nvPr/>
        </p:nvSpPr>
        <p:spPr bwMode="auto">
          <a:xfrm>
            <a:off x="4572000" y="4953000"/>
            <a:ext cx="4495799" cy="1905000"/>
          </a:xfrm>
          <a:prstGeom prst="round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rebuchet MS" pitchFamily="34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9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1348859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27653" name="Прямоугольник 5"/>
          <p:cNvSpPr>
            <a:spLocks noChangeArrowheads="1"/>
          </p:cNvSpPr>
          <p:nvPr/>
        </p:nvSpPr>
        <p:spPr bwMode="auto">
          <a:xfrm>
            <a:off x="714318" y="4786322"/>
            <a:ext cx="84296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500" b="1" dirty="0"/>
          </a:p>
          <a:p>
            <a:endParaRPr lang="ru-RU" sz="13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СТРУКТУРА РАСХОДОВ ЗА 2019 по видам расходов, </a:t>
            </a: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млн.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4572000" y="4953000"/>
            <a:ext cx="4495799" cy="1905000"/>
          </a:xfrm>
          <a:prstGeom prst="round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rebuchet MS" pitchFamily="34" charset="0"/>
              <a:ea typeface="Arial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149465634"/>
              </p:ext>
            </p:extLst>
          </p:nvPr>
        </p:nvGraphicFramePr>
        <p:xfrm>
          <a:off x="228600" y="593740"/>
          <a:ext cx="8686800" cy="619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02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1348859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27653" name="Прямоугольник 5"/>
          <p:cNvSpPr>
            <a:spLocks noChangeArrowheads="1"/>
          </p:cNvSpPr>
          <p:nvPr/>
        </p:nvSpPr>
        <p:spPr bwMode="auto">
          <a:xfrm>
            <a:off x="714318" y="4786322"/>
            <a:ext cx="84296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500" b="1" dirty="0"/>
          </a:p>
          <a:p>
            <a:endParaRPr lang="ru-RU" sz="1300" b="1" dirty="0"/>
          </a:p>
        </p:txBody>
      </p:sp>
      <p:sp>
        <p:nvSpPr>
          <p:cNvPr id="27654" name="Прямоугольник 7"/>
          <p:cNvSpPr>
            <a:spLocks noChangeArrowheads="1"/>
          </p:cNvSpPr>
          <p:nvPr/>
        </p:nvSpPr>
        <p:spPr bwMode="auto">
          <a:xfrm rot="10800000" flipV="1">
            <a:off x="857224" y="5357826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859" y="218839"/>
            <a:ext cx="89916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Реализация Адресной инвестиционной программы </a:t>
            </a:r>
          </a:p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муниципального образования город </a:t>
            </a:r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Торжок (млн</a:t>
            </a: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. руб.)</a:t>
            </a:r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/>
          </p:nvPr>
        </p:nvGraphicFramePr>
        <p:xfrm>
          <a:off x="152400" y="1828800"/>
          <a:ext cx="8839200" cy="3823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138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26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4157"/>
                <a:gridCol w="9130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92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62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64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Отрасли</a:t>
                      </a:r>
                      <a:r>
                        <a:rPr lang="ru-RU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Объекты</a:t>
                      </a:r>
                      <a:r>
                        <a:rPr lang="ru-RU" sz="1800" b="1" u="none" strike="noStrike" dirty="0">
                          <a:effectLst/>
                        </a:rPr>
                        <a:t> </a:t>
                      </a:r>
                      <a:endParaRPr lang="ru-RU" sz="1800" b="1" i="0" u="none" strike="noStrike" dirty="0">
                        <a:effectLst/>
                        <a:latin typeface="Trebuchet MS" pitchFamily="34" charset="0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rebuchet MS" pitchFamily="34" charset="0"/>
                        </a:rPr>
                        <a:t>МБ</a:t>
                      </a:r>
                      <a:endParaRPr lang="ru-RU" sz="1800" b="1" i="0" u="none" strike="noStrike" dirty="0">
                        <a:effectLst/>
                        <a:latin typeface="Trebuchet MS" pitchFamily="34" charset="0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rebuchet MS" pitchFamily="34" charset="0"/>
                        </a:rPr>
                        <a:t>ОБ</a:t>
                      </a:r>
                      <a:endParaRPr lang="ru-RU" sz="1800" b="1" i="0" u="none" strike="noStrike" dirty="0">
                        <a:effectLst/>
                        <a:latin typeface="Trebuchet MS" pitchFamily="34" charset="0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rebuchet MS" pitchFamily="34" charset="0"/>
                        </a:rPr>
                        <a:t>ФБ</a:t>
                      </a:r>
                      <a:endParaRPr lang="ru-RU" sz="1800" b="1" i="0" u="none" strike="noStrike" dirty="0">
                        <a:effectLst/>
                        <a:latin typeface="Trebuchet MS" pitchFamily="34" charset="0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rebuchet MS" pitchFamily="34" charset="0"/>
                        </a:rPr>
                        <a:t>Всего</a:t>
                      </a:r>
                      <a:endParaRPr lang="ru-RU" sz="1800" b="1" i="0" u="none" strike="noStrike" dirty="0">
                        <a:effectLst/>
                        <a:latin typeface="Trebuchet MS" pitchFamily="34" charset="0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6613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Образование</a:t>
                      </a:r>
                    </a:p>
                  </a:txBody>
                  <a:tcPr marL="5080" marR="5080" marT="508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Строительство детского сада на 100 мест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rebuchet MS" pitchFamily="34" charset="0"/>
                        </a:rPr>
                        <a:t>8,3</a:t>
                      </a:r>
                      <a:endParaRPr lang="ru-RU" sz="1400" b="0" i="0" u="none" strike="noStrike" dirty="0">
                        <a:effectLst/>
                        <a:latin typeface="Trebuchet MS" pitchFamily="34" charset="0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17806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Социальная политика</a:t>
                      </a:r>
                    </a:p>
                    <a:p>
                      <a:pPr algn="l" fontAlgn="ctr"/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 smtClean="0">
                          <a:effectLst/>
                        </a:rPr>
                        <a:t> Приобретение в муниципальную собственность жилых помещений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</a:rPr>
                        <a:t>детям-сиротам, детям, оставшимся без попечения родителей, лицам из их числа</a:t>
                      </a:r>
                      <a:endParaRPr lang="ru-RU" sz="1400" b="0" i="0" u="none" strike="noStrike" dirty="0">
                        <a:effectLst/>
                        <a:latin typeface="Trebuchet MS" pitchFamily="34" charset="0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491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5080" marR="5080" marT="5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4,4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8,7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14,1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" marR="508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5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1348859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27653" name="Прямоугольник 5"/>
          <p:cNvSpPr>
            <a:spLocks noChangeArrowheads="1"/>
          </p:cNvSpPr>
          <p:nvPr/>
        </p:nvSpPr>
        <p:spPr bwMode="auto">
          <a:xfrm>
            <a:off x="714318" y="4786322"/>
            <a:ext cx="84296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500" b="1" dirty="0"/>
          </a:p>
          <a:p>
            <a:endParaRPr lang="ru-RU" sz="1300" b="1" dirty="0"/>
          </a:p>
        </p:txBody>
      </p:sp>
      <p:graphicFrame>
        <p:nvGraphicFramePr>
          <p:cNvPr id="43" name="Диаграмма 42"/>
          <p:cNvGraphicFramePr/>
          <p:nvPr>
            <p:extLst>
              <p:ext uri="{D42A27DB-BD31-4B8C-83A1-F6EECF244321}">
                <p14:modId xmlns:p14="http://schemas.microsoft.com/office/powerpoint/2010/main" val="1417086014"/>
              </p:ext>
            </p:extLst>
          </p:nvPr>
        </p:nvGraphicFramePr>
        <p:xfrm>
          <a:off x="114698" y="609600"/>
          <a:ext cx="8953101" cy="5845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5"/>
          <p:cNvSpPr txBox="1">
            <a:spLocks/>
          </p:cNvSpPr>
          <p:nvPr/>
        </p:nvSpPr>
        <p:spPr>
          <a:xfrm>
            <a:off x="4648200" y="3660866"/>
            <a:ext cx="838200" cy="457200"/>
          </a:xfrm>
          <a:prstGeom prst="rect">
            <a:avLst/>
          </a:prstGeom>
          <a:solidFill>
            <a:srgbClr val="FF0000"/>
          </a:solidFill>
        </p:spPr>
        <p:txBody>
          <a:bodyPr vert="horz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kumimoji="0" lang="ru-RU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kumimoji="0" lang="ru-RU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kumimoji="0" lang="ru-RU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kumimoji="0" lang="ru-RU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kumimoji="0" lang="ru-RU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sz="2000" dirty="0" smtClean="0"/>
              <a:t>922,5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8991600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СТРУКТУРА РАСХОДОВ ЗА </a:t>
            </a:r>
            <a:r>
              <a:rPr lang="ru-RU" sz="28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2019 </a:t>
            </a:r>
            <a:r>
              <a:rPr lang="ru-RU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год </a:t>
            </a:r>
            <a:endParaRPr lang="ru-RU" sz="28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ea"/>
              <a:cs typeface="+mj-cs"/>
            </a:endParaRPr>
          </a:p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в разрезе разделов бюджетной классификации,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114697" y="5129748"/>
            <a:ext cx="2582123" cy="1087536"/>
          </a:xfrm>
          <a:prstGeom prst="round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rebuchet MS" pitchFamily="34" charset="0"/>
                <a:ea typeface="Arial" charset="0"/>
              </a:rPr>
              <a:t>Образование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rebuchet MS" pitchFamily="34" charset="0"/>
                <a:ea typeface="Arial" charset="0"/>
              </a:rPr>
              <a:t>Культура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rebuchet MS" pitchFamily="34" charset="0"/>
                <a:ea typeface="Arial" charset="0"/>
              </a:rPr>
              <a:t>Социальная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rebuchet MS" pitchFamily="34" charset="0"/>
                <a:ea typeface="Arial" charset="0"/>
              </a:rPr>
              <a:t>политика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noFill/>
                <a:effectLst/>
                <a:latin typeface="Trebuchet MS" pitchFamily="34" charset="0"/>
                <a:ea typeface="Arial" charset="0"/>
              </a:rPr>
              <a:t>ка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noFill/>
              <a:effectLst/>
              <a:latin typeface="Trebuchet MS" pitchFamily="34" charset="0"/>
              <a:ea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rebuchet MS" pitchFamily="34" charset="0"/>
                <a:ea typeface="Arial" charset="0"/>
              </a:rPr>
              <a:t>Физическая культура и спорт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rebuchet MS" pitchFamily="34" charset="0"/>
              <a:ea typeface="Arial" charset="0"/>
            </a:endParaRPr>
          </a:p>
        </p:txBody>
      </p:sp>
      <p:sp>
        <p:nvSpPr>
          <p:cNvPr id="13" name="Правая фигурная скобка 12"/>
          <p:cNvSpPr/>
          <p:nvPr/>
        </p:nvSpPr>
        <p:spPr bwMode="auto">
          <a:xfrm>
            <a:off x="2657197" y="5291998"/>
            <a:ext cx="155448" cy="914400"/>
          </a:xfrm>
          <a:prstGeom prst="rightBrace">
            <a:avLst/>
          </a:prstGeom>
          <a:noFill/>
          <a:ln w="19050"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</a:endParaRPr>
          </a:p>
        </p:txBody>
      </p:sp>
      <p:sp>
        <p:nvSpPr>
          <p:cNvPr id="14" name="Rectangle 5"/>
          <p:cNvSpPr txBox="1">
            <a:spLocks/>
          </p:cNvSpPr>
          <p:nvPr/>
        </p:nvSpPr>
        <p:spPr>
          <a:xfrm>
            <a:off x="2791384" y="5600126"/>
            <a:ext cx="914400" cy="381001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latin typeface="Trebuchet MS" pitchFamily="34" charset="0"/>
              </a:rPr>
              <a:t>66,5 %</a:t>
            </a:r>
            <a:endParaRPr lang="ru-RU" sz="1400" b="1" dirty="0">
              <a:latin typeface="Trebuchet MS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4572000" y="4953000"/>
            <a:ext cx="4495799" cy="1905000"/>
          </a:xfrm>
          <a:prstGeom prst="round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rebuchet MS" pitchFamily="34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8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/>
          </p:nvPr>
        </p:nvGraphicFramePr>
        <p:xfrm>
          <a:off x="152400" y="876256"/>
          <a:ext cx="8431088" cy="493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ДИНАМИКА СРЕДНЕЙ ЗАРАБОТНОЙ ПЛАТЫ ОТДЕЛЬНЫХ КАТЕГОРИЙ РАБОТНИКОВ МУНИЦИПАЛЬНОГО СЕКТОРА ЭКОНОМИКИ за период с 2012 по 2019 годы</a:t>
            </a:r>
          </a:p>
        </p:txBody>
      </p:sp>
      <p:sp>
        <p:nvSpPr>
          <p:cNvPr id="3" name="Овал 2"/>
          <p:cNvSpPr/>
          <p:nvPr/>
        </p:nvSpPr>
        <p:spPr>
          <a:xfrm>
            <a:off x="4594412" y="5714999"/>
            <a:ext cx="1945341" cy="609600"/>
          </a:xfrm>
          <a:prstGeom prst="ellipse">
            <a:avLst/>
          </a:prstGeom>
          <a:solidFill>
            <a:srgbClr val="00FF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solidFill>
                  <a:schemeClr val="tx1"/>
                </a:solidFill>
              </a:rPr>
              <a:t>+243,3 </a:t>
            </a:r>
            <a:r>
              <a:rPr lang="ru-RU" sz="1300" b="1" dirty="0">
                <a:solidFill>
                  <a:schemeClr val="tx1"/>
                </a:solidFill>
              </a:rPr>
              <a:t>млн. руб.</a:t>
            </a:r>
          </a:p>
        </p:txBody>
      </p:sp>
      <p:sp>
        <p:nvSpPr>
          <p:cNvPr id="20" name="Выноска со стрелкой вниз 19"/>
          <p:cNvSpPr/>
          <p:nvPr/>
        </p:nvSpPr>
        <p:spPr>
          <a:xfrm rot="16200000">
            <a:off x="2247900" y="4610099"/>
            <a:ext cx="1219200" cy="2819400"/>
          </a:xfrm>
          <a:prstGeom prst="downArrowCallout">
            <a:avLst>
              <a:gd name="adj1" fmla="val 25000"/>
              <a:gd name="adj2" fmla="val 25000"/>
              <a:gd name="adj3" fmla="val 61765"/>
              <a:gd name="adj4" fmla="val 64977"/>
            </a:avLst>
          </a:prstGeom>
          <a:solidFill>
            <a:srgbClr val="CCFF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"/>
          <a:lstStyle/>
          <a:p>
            <a:endParaRPr lang="ru-RU" sz="1300" b="1" dirty="0" smtClean="0">
              <a:solidFill>
                <a:schemeClr val="tx1"/>
              </a:solidFill>
            </a:endParaRPr>
          </a:p>
          <a:p>
            <a:r>
              <a:rPr lang="ru-RU" sz="1300" b="1" dirty="0" smtClean="0">
                <a:solidFill>
                  <a:schemeClr val="tx1"/>
                </a:solidFill>
              </a:rPr>
              <a:t>Прирост ФОТ в отраслях</a:t>
            </a:r>
            <a:endParaRPr lang="ru-RU" sz="13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образование и культура</a:t>
            </a:r>
          </a:p>
          <a:p>
            <a:endParaRPr lang="ru-RU" sz="1300" b="1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1066800" y="1771388"/>
            <a:ext cx="643445" cy="5146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 rot="19235682">
            <a:off x="654016" y="1837578"/>
            <a:ext cx="1371600" cy="1509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+9690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руб.</a:t>
            </a:r>
          </a:p>
        </p:txBody>
      </p:sp>
      <p:sp>
        <p:nvSpPr>
          <p:cNvPr id="32" name="Прямоугольник 31"/>
          <p:cNvSpPr/>
          <p:nvPr/>
        </p:nvSpPr>
        <p:spPr>
          <a:xfrm rot="19119547">
            <a:off x="762000" y="2106509"/>
            <a:ext cx="1371600" cy="8312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</a:rPr>
              <a:t>+</a:t>
            </a:r>
            <a:r>
              <a:rPr lang="ru-RU" sz="1000" dirty="0" smtClean="0">
                <a:solidFill>
                  <a:schemeClr val="tx1"/>
                </a:solidFill>
              </a:rPr>
              <a:t>49,1%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19119547">
            <a:off x="762000" y="2106505"/>
            <a:ext cx="1371600" cy="8312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19199334">
            <a:off x="2685171" y="2848013"/>
            <a:ext cx="914400" cy="152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+17485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19199447">
            <a:off x="2799478" y="3033699"/>
            <a:ext cx="914400" cy="15240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+183,8%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19103031">
            <a:off x="4810109" y="2818690"/>
            <a:ext cx="846451" cy="13492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+19165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 rot="19035410">
            <a:off x="4876780" y="3026975"/>
            <a:ext cx="914400" cy="1658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+174,1%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 rot="19227402">
            <a:off x="6435598" y="2924672"/>
            <a:ext cx="1371600" cy="16584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+15836</a:t>
            </a:r>
            <a:endParaRPr lang="ru-RU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59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02433" y="228600"/>
            <a:ext cx="83582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«Бюджет для граждан» -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документ, содержащий основные положения проекта решения о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бюджете и отчета о его исполнении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в доступной для широкого круга заинтересованных пользователей форме, разрабатываемый в целях ознакомления граждан с основными целями, задачами и приоритетными направлениями бюджетной политики, планируемыми и достигнутыми результатами использования бюджетных средств.</a:t>
            </a:r>
            <a:r>
              <a:rPr lang="ru-RU" sz="2400" dirty="0" smtClean="0"/>
              <a:t> 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286156" y="3650452"/>
            <a:ext cx="2590800" cy="1385895"/>
          </a:xfrm>
          <a:prstGeom prst="downArrow">
            <a:avLst>
              <a:gd name="adj1" fmla="val 50000"/>
              <a:gd name="adj2" fmla="val 5512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Основная цель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5054276"/>
            <a:ext cx="88583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реализация принципа прозрачности бюджетного процесса и обеспечение полного и доступного информирования граждан об 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исполнении бюджета муниципального образования город Торжок </a:t>
            </a:r>
          </a:p>
          <a:p>
            <a:pPr algn="ctr"/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за </a:t>
            </a:r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2019 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год</a:t>
            </a:r>
          </a:p>
          <a:p>
            <a:pPr algn="ctr"/>
            <a:endParaRPr lang="ru-RU" sz="2000" i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886788" name="AutoShape 4" descr="https://komiinform.ru/content/news/images/138510/byudzhet-dlya-grazhdan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61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156461"/>
              </p:ext>
            </p:extLst>
          </p:nvPr>
        </p:nvGraphicFramePr>
        <p:xfrm>
          <a:off x="-317131" y="2287372"/>
          <a:ext cx="4508500" cy="359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0" name="Лист" r:id="rId4" imgW="6210248" imgH="4823496" progId="Excel.Sheet.12">
                  <p:embed/>
                </p:oleObj>
              </mc:Choice>
              <mc:Fallback>
                <p:oleObj name="Лист" r:id="rId4" imgW="6210248" imgH="4823496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17131" y="2287372"/>
                        <a:ext cx="4508500" cy="359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-22130"/>
            <a:ext cx="45720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Расходы бюджета </a:t>
            </a:r>
          </a:p>
          <a:p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за 2019 год </a:t>
            </a:r>
          </a:p>
          <a:p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в разрезе муниципальных</a:t>
            </a:r>
          </a:p>
          <a:p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программ  (млн. руб.)</a:t>
            </a:r>
          </a:p>
        </p:txBody>
      </p:sp>
      <p:graphicFrame>
        <p:nvGraphicFramePr>
          <p:cNvPr id="9" name="Объект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93229087"/>
              </p:ext>
            </p:extLst>
          </p:nvPr>
        </p:nvGraphicFramePr>
        <p:xfrm>
          <a:off x="4038600" y="1"/>
          <a:ext cx="5105400" cy="67472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2605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4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97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36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6827"/>
              </a:tblGrid>
              <a:tr h="526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rebuchet MS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rebuchet MS"/>
                          <a:cs typeface="Trebuchet MS"/>
                        </a:rPr>
                        <a:t>Наименование</a:t>
                      </a:r>
                      <a:endParaRPr lang="ru-RU" sz="1100" dirty="0">
                        <a:effectLst/>
                        <a:latin typeface="Trebuchet MS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план</a:t>
                      </a:r>
                      <a:endParaRPr lang="ru-RU" sz="11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исполнено</a:t>
                      </a:r>
                      <a:endParaRPr lang="ru-RU" sz="11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% исполнения</a:t>
                      </a:r>
                      <a:endParaRPr lang="ru-RU" sz="11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79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rebuchet MS"/>
                          <a:cs typeface="Trebuchet MS"/>
                        </a:rPr>
                        <a:t>Всего расходы бюджета:</a:t>
                      </a:r>
                      <a:endParaRPr lang="ru-RU" sz="1200" b="1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996,4</a:t>
                      </a:r>
                      <a:endParaRPr lang="ru-RU" sz="1200" b="1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922,5</a:t>
                      </a:r>
                      <a:endParaRPr lang="ru-RU" sz="1200" b="1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92,6%</a:t>
                      </a:r>
                      <a:endParaRPr lang="ru-RU" sz="1200" b="1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5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82C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rebuchet MS"/>
                          <a:cs typeface="Trebuchet MS"/>
                        </a:rPr>
                        <a:t>Программная часть</a:t>
                      </a:r>
                      <a:endParaRPr lang="ru-RU" sz="1200" b="1" i="1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912,6</a:t>
                      </a:r>
                      <a:endParaRPr lang="ru-RU" sz="1200" b="1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839,6</a:t>
                      </a:r>
                      <a:endParaRPr lang="ru-RU" sz="1200" b="1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92%</a:t>
                      </a:r>
                      <a:endParaRPr lang="ru-RU" sz="1200" b="1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71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82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Развитие </a:t>
                      </a:r>
                      <a:r>
                        <a:rPr lang="ru-RU" sz="1200" b="0" dirty="0">
                          <a:effectLst/>
                          <a:latin typeface="Trebuchet MS"/>
                          <a:cs typeface="Trebuchet MS"/>
                        </a:rPr>
                        <a:t>образования 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527,4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527,4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100%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82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Развитие </a:t>
                      </a:r>
                      <a:r>
                        <a:rPr lang="ru-RU" sz="1200" b="0" dirty="0">
                          <a:effectLst/>
                          <a:latin typeface="Trebuchet MS"/>
                          <a:cs typeface="Trebuchet MS"/>
                        </a:rPr>
                        <a:t>социальной  </a:t>
                      </a: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инфраструктуры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106,2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75,7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71,3%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0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  <a:latin typeface="Trebuchet MS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82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Формирование </a:t>
                      </a:r>
                      <a:r>
                        <a:rPr lang="ru-RU" sz="1200" b="0" dirty="0">
                          <a:effectLst/>
                          <a:latin typeface="Trebuchet MS"/>
                          <a:cs typeface="Trebuchet MS"/>
                        </a:rPr>
                        <a:t>современной  городской </a:t>
                      </a: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среды</a:t>
                      </a: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85,2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76,8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90,1%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05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  <a:latin typeface="Trebuchet MS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82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Развитие </a:t>
                      </a:r>
                      <a:r>
                        <a:rPr lang="ru-RU" sz="1200" b="0" dirty="0">
                          <a:effectLst/>
                          <a:latin typeface="Trebuchet MS"/>
                          <a:cs typeface="Trebuchet MS"/>
                        </a:rPr>
                        <a:t>транспортной и коммунальной </a:t>
                      </a: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инфраструктуры</a:t>
                      </a: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169,3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135,3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80%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  <a:latin typeface="Trebuchet MS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82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Безопасный город</a:t>
                      </a: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8,4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8,4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100%</a:t>
                      </a: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905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  <a:latin typeface="Trebuchet MS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82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Экономическое </a:t>
                      </a:r>
                      <a:r>
                        <a:rPr lang="ru-RU" sz="1200" b="0" dirty="0">
                          <a:effectLst/>
                          <a:latin typeface="Trebuchet MS"/>
                          <a:cs typeface="Trebuchet MS"/>
                        </a:rPr>
                        <a:t>развитие и инвестиционная </a:t>
                      </a:r>
                      <a:r>
                        <a:rPr lang="ru-RU" sz="1200" b="0" dirty="0" smtClean="0">
                          <a:effectLst/>
                          <a:latin typeface="Trebuchet MS"/>
                          <a:cs typeface="Trebuchet MS"/>
                        </a:rPr>
                        <a:t>привлекательность</a:t>
                      </a: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16,1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16,0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99,4%</a:t>
                      </a:r>
                      <a:endParaRPr lang="ru-RU" sz="1200" b="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50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kern="1200" dirty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Расходы, не включенные в муниципальные </a:t>
                      </a:r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программы</a:t>
                      </a:r>
                      <a:endParaRPr lang="ru-RU" sz="1200" b="1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83,8</a:t>
                      </a:r>
                      <a:endParaRPr lang="ru-RU" sz="1200" b="1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82,9</a:t>
                      </a:r>
                      <a:endParaRPr lang="ru-RU" sz="1200" b="1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98,9%</a:t>
                      </a:r>
                      <a:endParaRPr lang="ru-RU" sz="1200" b="1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7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b="0" i="1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Резервный </a:t>
                      </a: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фонд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0,8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0,4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50%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721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200" b="0" i="1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Обеспечение деятельности </a:t>
                      </a: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ОМС и </a:t>
                      </a:r>
                      <a:r>
                        <a:rPr lang="ru-RU" sz="1100" b="0" i="1" kern="1200" dirty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учреждений, обеспечивающих их деятельность</a:t>
                      </a: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72,5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72,0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99,3%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757857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mpd="dbl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Реализация мероприятий по обращениям, поступающим к депутатам ЗС Тверской области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0,9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0,9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100%</a:t>
                      </a: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62422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mpd="dbl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Проведение выборов в представительные органы МО</a:t>
                      </a: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0,5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0,5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100%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04554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200" dirty="0"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mpd="dbl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Расходы на оплату исполнительных документов</a:t>
                      </a: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9,1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9,1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dk1"/>
                          </a:solidFill>
                          <a:effectLst/>
                          <a:latin typeface="Trebuchet MS"/>
                          <a:ea typeface="Times New Roman" panose="02020603050405020304" pitchFamily="18" charset="0"/>
                          <a:cs typeface="Trebuchet MS"/>
                        </a:rPr>
                        <a:t>100%</a:t>
                      </a:r>
                      <a:endParaRPr lang="ru-RU" sz="1100" b="0" i="1" kern="1200" dirty="0">
                        <a:solidFill>
                          <a:schemeClr val="dk1"/>
                        </a:solidFill>
                        <a:effectLst/>
                        <a:latin typeface="Trebuchet MS"/>
                        <a:ea typeface="Times New Roman" panose="02020603050405020304" pitchFamily="18" charset="0"/>
                        <a:cs typeface="Trebuchet MS"/>
                      </a:endParaRPr>
                    </a:p>
                  </a:txBody>
                  <a:tcPr marL="49310" marR="49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3" name="Скругленный прямоугольник 12"/>
          <p:cNvSpPr/>
          <p:nvPr/>
        </p:nvSpPr>
        <p:spPr bwMode="auto">
          <a:xfrm>
            <a:off x="1217557" y="3699106"/>
            <a:ext cx="1439123" cy="727284"/>
          </a:xfrm>
          <a:prstGeom prst="round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rebuchet MS" pitchFamily="34" charset="0"/>
                <a:ea typeface="Arial" charset="0"/>
              </a:rPr>
              <a:t>922,5 млн. руб.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rebuchet MS" pitchFamily="34" charset="0"/>
              <a:ea typeface="Arial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685800" y="2133600"/>
            <a:ext cx="1600200" cy="682625"/>
          </a:xfrm>
          <a:prstGeom prst="round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rebuchet MS" pitchFamily="34" charset="0"/>
                <a:ea typeface="Arial" charset="0"/>
              </a:rPr>
              <a:t>Непрограммные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ysClr val="windowText" lastClr="000000"/>
                </a:solidFill>
                <a:latin typeface="Trebuchet MS" pitchFamily="34" charset="0"/>
                <a:ea typeface="Arial" charset="0"/>
              </a:rPr>
              <a:t>направления деятельности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ysClr val="windowText" lastClr="000000"/>
                </a:solidFill>
                <a:latin typeface="Trebuchet MS" pitchFamily="34" charset="0"/>
                <a:ea typeface="Arial" charset="0"/>
              </a:rPr>
              <a:t>82,9 млн. руб.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ysClr val="windowText" lastClr="000000"/>
                </a:solidFill>
                <a:latin typeface="Trebuchet MS" pitchFamily="34" charset="0"/>
                <a:ea typeface="Arial" charset="0"/>
              </a:rPr>
              <a:t>9%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rebuchet MS" pitchFamily="34" charset="0"/>
              <a:ea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1137019" y="4935837"/>
            <a:ext cx="1600200" cy="934847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ysClr val="windowText" lastClr="000000"/>
                </a:solidFill>
                <a:latin typeface="Trebuchet MS" pitchFamily="34" charset="0"/>
                <a:ea typeface="Arial" charset="0"/>
              </a:rPr>
              <a:t>Муниципальные программы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ysClr val="windowText" lastClr="000000"/>
                </a:solidFill>
                <a:latin typeface="Trebuchet MS" pitchFamily="34" charset="0"/>
                <a:ea typeface="Arial" charset="0"/>
              </a:rPr>
              <a:t>839,6 млн. руб.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ysClr val="windowText" lastClr="000000"/>
                </a:solidFill>
                <a:latin typeface="Trebuchet MS" pitchFamily="34" charset="0"/>
                <a:ea typeface="Arial" charset="0"/>
              </a:rPr>
              <a:t>91%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rebuchet MS" pitchFamily="34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4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7000" y="4482"/>
            <a:ext cx="8686800" cy="457200"/>
          </a:xfrm>
        </p:spPr>
        <p:txBody>
          <a:bodyPr vert="horz">
            <a:normAutofit fontScale="90000"/>
          </a:bodyPr>
          <a:lstStyle/>
          <a:p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П</a:t>
            </a:r>
            <a:r>
              <a:rPr lang="ru-RU" sz="1800" b="1" kern="1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еречень проектов на которые предусмотрено финансирование в 2019 году</a:t>
            </a:r>
            <a:endParaRPr lang="ru-RU" sz="1800" b="1" kern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0400" y="5300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Tabl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1796192"/>
              </p:ext>
            </p:extLst>
          </p:nvPr>
        </p:nvGraphicFramePr>
        <p:xfrm>
          <a:off x="28833" y="990600"/>
          <a:ext cx="9115167" cy="564286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7237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61927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МП «Развитие образования  города Торжка» 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на 2018  - 2023 годы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ВСЕГО 527,4 млн. руб.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45720" marR="45720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Предоставление субсидий муниципальным бюджетным образовательным учреждениям на выполнение муниципального задания </a:t>
                      </a:r>
                    </a:p>
                    <a:p>
                      <a:pPr marL="285750" marR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Компенсация части родительской платы за присмотр и уход за ребенком в муниципальных образовательных организациях, реализующих образовательную программу дошкольного образования </a:t>
                      </a:r>
                    </a:p>
                    <a:p>
                      <a:pPr marL="285750" marR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Организация обеспечения учащихся начальных классов горячим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 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питанием </a:t>
                      </a:r>
                    </a:p>
                    <a:p>
                      <a:pPr marL="285750" marR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Проведение ремонта муниципальными учреждениями </a:t>
                      </a:r>
                    </a:p>
                    <a:p>
                      <a:pPr marL="285750" marR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Организация отдыха детей в каникулярное время </a:t>
                      </a:r>
                    </a:p>
                    <a:p>
                      <a:pPr marL="285750" marR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Организация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 участия детей и подростков в социально значимых региональных проектах </a:t>
                      </a:r>
                      <a:endParaRPr kumimoji="0" lang="ru-RU" sz="1600" b="0" kern="1200" dirty="0" smtClean="0">
                        <a:solidFill>
                          <a:schemeClr val="tx1"/>
                        </a:solidFill>
                        <a:latin typeface="Trebuchet MS"/>
                        <a:ea typeface="Times New Roman"/>
                        <a:cs typeface="Trebuchet MS"/>
                      </a:endParaRPr>
                    </a:p>
                    <a:p>
                      <a:pPr marL="285750" marR="0" indent="-285750" algn="just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Организация временной занятости несовершеннолетних в свободное от учебы время, проведение мероприятий по профилактике безнадзорности и правонарушений несовершеннолетних  </a:t>
                      </a:r>
                    </a:p>
                    <a:p>
                      <a:pPr marL="285750" marR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Проведение олимпиад, выставок,</a:t>
                      </a:r>
                      <a:r>
                        <a:rPr kumimoji="0" lang="ru-RU" sz="1600" b="0" baseline="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 </a:t>
                      </a:r>
                      <a:r>
                        <a:rPr kumimoji="0" lang="ru-RU" sz="1600" b="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конкурсов, фестивалей для обучающихся, укрепление и развитие кадрового потенциала в системе образования</a:t>
                      </a:r>
                    </a:p>
                  </a:txBody>
                  <a:tcPr marL="45720" marR="4572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800"/>
                        </a:spcBef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475,4</a:t>
                      </a: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11,0</a:t>
                      </a: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8,3</a:t>
                      </a: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28,4</a:t>
                      </a: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3,4</a:t>
                      </a: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0,1</a:t>
                      </a: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0,5</a:t>
                      </a: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algn="ctr" fontAlgn="b">
                        <a:spcBef>
                          <a:spcPts val="800"/>
                        </a:spcBef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0,3</a:t>
                      </a:r>
                    </a:p>
                  </a:txBody>
                  <a:tcPr marL="45720" marR="4572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РАСХОДЫ БЮДЖЕТА, реализованные в рамках </a:t>
            </a:r>
            <a:endParaRPr lang="ru-RU" sz="24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ea"/>
              <a:cs typeface="+mj-cs"/>
            </a:endParaRPr>
          </a:p>
          <a:p>
            <a:pPr algn="ctr"/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муниципальных программ в 2019 году, </a:t>
            </a: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6322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7000" y="4482"/>
            <a:ext cx="8686800" cy="457200"/>
          </a:xfrm>
        </p:spPr>
        <p:txBody>
          <a:bodyPr vert="horz">
            <a:normAutofit fontScale="90000"/>
          </a:bodyPr>
          <a:lstStyle/>
          <a:p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П</a:t>
            </a:r>
            <a:r>
              <a:rPr lang="ru-RU" sz="1800" b="1" kern="1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еречень проектов на которые предусмотрено финансирование в 2019 году</a:t>
            </a:r>
            <a:endParaRPr lang="ru-RU" sz="1800" b="1" kern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0400" y="5300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Tabl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9887670"/>
              </p:ext>
            </p:extLst>
          </p:nvPr>
        </p:nvGraphicFramePr>
        <p:xfrm>
          <a:off x="0" y="838201"/>
          <a:ext cx="9144000" cy="615086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04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04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50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198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МП «Развитие социальной  инфраструктуры города Торжка» 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на 2018  - 2023 годы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ВСЕГО 75,7 млн. руб.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kern="1200" dirty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45720" marR="45720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Предоставление субсидий на выполнение муниципального задания муниципальным бюджетным учреждениям культуры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 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и спорта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Оказание услуг учреждениями спортивной направленности для льготной категории потребителей 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Материально-техническое обеспечение и ремонт учреждений культуры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Проведение мероприятий в области молодежной политики 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Проведение городских мероприятий в области культуры 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Проведение спортивно-массовых мероприятий и соревнований 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Предоставление субсидии СМИ и социально ориентированным некоммерческим организациям на реализацию целевых социальных проектов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Поддержка отдельных категорий граждан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Поощрение жителей города, добившихся значительных успехов в различных сферах деятельности 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Развитие международных и межмуниципальных связей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Строительство детского сада </a:t>
                      </a:r>
                    </a:p>
                  </a:txBody>
                  <a:tcPr marL="45720" marR="4572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50,4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0,3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0,9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0,1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1,4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1,4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2,6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9,6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0,1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0,7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8,2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45720" marR="4572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БЮДЖЕТА, реализованные в рамках </a:t>
            </a:r>
          </a:p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муниципальных программ в 2019 году, млн. руб</a:t>
            </a:r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(</a:t>
            </a: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427905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7000" y="4482"/>
            <a:ext cx="8686800" cy="457200"/>
          </a:xfrm>
        </p:spPr>
        <p:txBody>
          <a:bodyPr vert="horz">
            <a:normAutofit fontScale="90000"/>
          </a:bodyPr>
          <a:lstStyle/>
          <a:p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П</a:t>
            </a:r>
            <a:r>
              <a:rPr lang="ru-RU" sz="1800" b="1" kern="1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еречень проектов на которые предусмотрено финансирование в 2019 году</a:t>
            </a:r>
            <a:endParaRPr lang="ru-RU" sz="1800" b="1" kern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0400" y="5300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Tabl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6208963"/>
              </p:ext>
            </p:extLst>
          </p:nvPr>
        </p:nvGraphicFramePr>
        <p:xfrm>
          <a:off x="0" y="762000"/>
          <a:ext cx="9144000" cy="57912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942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384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113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912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МП «Формирование современной  городской среды» на 2018  - 2023 годы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u="none" strike="noStrike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marR="0" indent="0" algn="just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ВСЕГО 76,8 млн. руб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45720" marR="45720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Реализация федерального проекта «Формирование комфортной городской среды»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благоустройство</a:t>
                      </a:r>
                      <a:r>
                        <a:rPr kumimoji="0" lang="ru-RU" sz="15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 </a:t>
                      </a: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дворовых территорий МКД по адресам: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Ленинградское шоссе</a:t>
                      </a:r>
                      <a:r>
                        <a:rPr kumimoji="0" lang="ru-RU" sz="1500" b="0" i="1" kern="1200" baseline="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 д. №№ 13,67,69; ул. Энгельса 6, Дзержинского 160, Красноармейская д. №№ 2,3, Белинского 20, Новая 7а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1500" b="1" kern="1200" dirty="0" smtClean="0">
                        <a:solidFill>
                          <a:schemeClr val="tx1"/>
                        </a:solidFill>
                        <a:latin typeface="Trebuchet MS"/>
                        <a:ea typeface="Times New Roman"/>
                        <a:cs typeface="Trebuchet MS"/>
                      </a:endParaRP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Реализация проекта создания комфортной городской среды в малых городах и исторических поселениях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благоустройство территории нижней (восточной) части парка культуры и отдыха в городе Торжке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1500" b="0" i="1" kern="1200" dirty="0" smtClean="0">
                        <a:solidFill>
                          <a:schemeClr val="tx1"/>
                        </a:solidFill>
                        <a:latin typeface="Trebuchet MS"/>
                        <a:ea typeface="Times New Roman"/>
                        <a:cs typeface="Trebuchet MS"/>
                      </a:endParaRP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Реализация проектов в рамках программы поддержки местных инициатив в Тверской области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монтаж видеонаблюдения на многоквартирных домах по Калининскому шоссе д. №№ 14б, 14в, 16, 16б, 16г;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обустройство детских игровых площадок по Калининскому шоссе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д. №№ 37е, 41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1500" b="0" i="1" kern="1200" dirty="0" smtClean="0">
                        <a:solidFill>
                          <a:schemeClr val="tx1"/>
                        </a:solidFill>
                        <a:latin typeface="Trebuchet MS"/>
                        <a:ea typeface="Times New Roman"/>
                        <a:cs typeface="Trebuchet MS"/>
                      </a:endParaRP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Уличное освещение, развитие сетей уличного освещения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Озеленение территорий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Содержание мест захоронения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Восстановление воинских захоронений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Регулирование численности безнадзорных животных</a:t>
                      </a:r>
                    </a:p>
                  </a:txBody>
                  <a:tcPr marL="45720" marR="4572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13,0</a:t>
                      </a: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43,0</a:t>
                      </a: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2,2</a:t>
                      </a: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15,4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2,0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0,1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0,7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0,4</a:t>
                      </a:r>
                    </a:p>
                  </a:txBody>
                  <a:tcPr marL="45720" marR="4572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БЮДЖЕТА, реализованные в рамках </a:t>
            </a:r>
          </a:p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муниципальных программ в 2019 году, млн. руб. (продолжение</a:t>
            </a:r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ru-RU" sz="24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9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7000" y="4482"/>
            <a:ext cx="8686800" cy="457200"/>
          </a:xfrm>
        </p:spPr>
        <p:txBody>
          <a:bodyPr vert="horz">
            <a:normAutofit fontScale="90000"/>
          </a:bodyPr>
          <a:lstStyle/>
          <a:p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П</a:t>
            </a:r>
            <a:r>
              <a:rPr lang="ru-RU" sz="1800" b="1" kern="1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еречень проектов на которые предусмотрено финансирование в 2019 году</a:t>
            </a:r>
            <a:endParaRPr lang="ru-RU" sz="1800" b="1" kern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0400" y="5300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Tabl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817477"/>
              </p:ext>
            </p:extLst>
          </p:nvPr>
        </p:nvGraphicFramePr>
        <p:xfrm>
          <a:off x="0" y="762000"/>
          <a:ext cx="9067799" cy="57150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776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43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7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150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МП «Развитие транспортной и коммунальной инфраструктуры» на 2018  - 2023 годы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ВСЕГО 135,3 млн. руб.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kern="1200" dirty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45720" marR="45720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Содержание автомобильных дорог общего пользования местного значения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ручная и механизированная уборка автомобильных дорог;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восстановление изношенного покрытия автомобильных дорог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1500" b="0" i="1" kern="1200" dirty="0" smtClean="0">
                        <a:solidFill>
                          <a:schemeClr val="tx1"/>
                        </a:solidFill>
                        <a:latin typeface="Trebuchet MS"/>
                        <a:ea typeface="Times New Roman"/>
                        <a:cs typeface="Trebuchet MS"/>
                      </a:endParaRP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Ремонт автомобильных дорог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ул. Луначарского (от пл. Ананьина до Больничного ручья), 2 пер. Кирова,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3 пер. Кирова, 4 пер. Кирова;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ул. Ленинградское шоссе (поворот на торговую ярмарку);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мост через р. </a:t>
                      </a:r>
                      <a:r>
                        <a:rPr kumimoji="0" lang="ru-RU" sz="1500" b="0" i="1" kern="1200" dirty="0" err="1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Тверца</a:t>
                      </a: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 в створе ул. К. Маркса)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1500" b="0" i="1" kern="1200" dirty="0" smtClean="0">
                        <a:solidFill>
                          <a:schemeClr val="tx1"/>
                        </a:solidFill>
                        <a:latin typeface="Trebuchet MS"/>
                        <a:ea typeface="Times New Roman"/>
                        <a:cs typeface="Trebuchet MS"/>
                      </a:endParaRP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Ремонт дворовых территорий многоквартирных жилых домов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ул. Пролетарская д. 18, ул. 1 Пугачева д. 16а, 18, 18а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Trebuchet MS"/>
                        <a:ea typeface="Times New Roman"/>
                        <a:cs typeface="Trebuchet MS"/>
                      </a:endParaRP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Обеспечение безопасности дорожного движения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дорожная разметка (6029,7 кв. м)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установка пешеходных светофорных объектов вблизи образовательных учреждений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обустройство искусственной дорожной неровности по</a:t>
                      </a:r>
                      <a:r>
                        <a:rPr kumimoji="0" lang="ru-RU" sz="1500" b="0" i="1" kern="1200" baseline="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 ул. Студенческая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500" b="0" i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обустройство пешеходного перехода с нанесением разметки,</a:t>
                      </a:r>
                      <a:r>
                        <a:rPr kumimoji="0" lang="ru-RU" sz="1500" b="0" i="1" kern="1200" baseline="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 с установкой дорожных знаков по ул. Пролетарская</a:t>
                      </a:r>
                      <a:endParaRPr kumimoji="0" lang="ru-RU" sz="1500" b="0" i="1" kern="1200" dirty="0" smtClean="0">
                        <a:solidFill>
                          <a:schemeClr val="tx1"/>
                        </a:solidFill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45720" marR="4572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23,3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101,3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8,2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2,5</a:t>
                      </a: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fontAlgn="b" latinLnBrk="0" hangingPunct="1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45720" marR="4572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БЮДЖЕТА, реализованные в рамках </a:t>
            </a:r>
          </a:p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муниципальных программ в 2019 году, млн. руб. (продолжение</a:t>
            </a:r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ru-RU" sz="24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70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7000" y="4482"/>
            <a:ext cx="8686800" cy="457200"/>
          </a:xfrm>
        </p:spPr>
        <p:txBody>
          <a:bodyPr vert="horz">
            <a:normAutofit fontScale="90000"/>
          </a:bodyPr>
          <a:lstStyle/>
          <a:p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П</a:t>
            </a:r>
            <a:r>
              <a:rPr lang="ru-RU" sz="1800" b="1" kern="1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еречень проектов на которые предусмотрено финансирование в 2019 году</a:t>
            </a:r>
            <a:endParaRPr lang="ru-RU" sz="1800" b="1" kern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0400" y="5300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Tabl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088786"/>
              </p:ext>
            </p:extLst>
          </p:nvPr>
        </p:nvGraphicFramePr>
        <p:xfrm>
          <a:off x="0" y="685801"/>
          <a:ext cx="9144000" cy="6248399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0147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434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91625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МП «Безопасный город» на 2018  - 2023 годы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ВСЕГО 8,4 млн. руб.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Trebuchet MS"/>
                        <a:ea typeface="Times New Roman"/>
                        <a:cs typeface="Trebuchet MS"/>
                      </a:endParaRP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Предоставление субсидии на выполнение муниципального задания муниципальному бюджетному учреждению в сфере предупреждения и ликвидации последствий чрезвычайных ситуаций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Поощрение народных дружин, участвующих в охране общественного порядка 	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Обеспечение безопасности муниципальных учреждений</a:t>
                      </a:r>
                    </a:p>
                  </a:txBody>
                  <a:tcPr marL="45720" marR="4572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7,4</a:t>
                      </a:r>
                    </a:p>
                    <a:p>
                      <a:pPr algn="ctr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0,1</a:t>
                      </a:r>
                    </a:p>
                    <a:p>
                      <a:pPr algn="ctr"/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0,9</a:t>
                      </a:r>
                    </a:p>
                  </a:txBody>
                  <a:tcPr marL="45720" marR="4572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56774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МП «Экономическое развитие и инвестиционная привлекательность города Торжка» на 2018  - 2023 годы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ВСЕГО 16,0 млн. руб.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45720" marR="45720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Предоставление субсидий на выполнение муниципального задания муниципальным бюджетным учреждениям в целях содействия развитию предпринимательства и туризма</a:t>
                      </a:r>
                    </a:p>
                    <a:p>
                      <a:pPr marL="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Проведение общегородских мероприятий в целях содействия развитию предпринимательства и туризма</a:t>
                      </a:r>
                    </a:p>
                    <a:p>
                      <a:pPr marL="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Управление муниципальным имуществом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Обеспечение предоставления жилых помещений детям-сиротам, детям, оставшимся без попечения родителей, лицам из их числа по договорам найма специализированных жилых помещений</a:t>
                      </a:r>
                    </a:p>
                    <a:p>
                      <a:pPr marL="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Развитие информационно-коммуникационной            инфраструктуры органов местного самоуправления и муниципальных учреждений</a:t>
                      </a:r>
                    </a:p>
                    <a:p>
                      <a:pPr marL="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Развитие кадрового потенциала исполнительных органов местного самоуправления</a:t>
                      </a:r>
                    </a:p>
                  </a:txBody>
                  <a:tcPr marL="45720" marR="4572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2,2</a:t>
                      </a:r>
                    </a:p>
                    <a:p>
                      <a:pPr marL="0" algn="ctr" defTabSz="457200" rtl="0" eaLnBrk="1" latinLnBrk="0" hangingPunct="1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latinLnBrk="0" hangingPunct="1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0,4</a:t>
                      </a:r>
                    </a:p>
                    <a:p>
                      <a:pPr marL="0" algn="ctr" defTabSz="457200" rtl="0" eaLnBrk="1" latinLnBrk="0" hangingPunct="1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5,1</a:t>
                      </a:r>
                    </a:p>
                    <a:p>
                      <a:pPr marL="0" algn="ctr" defTabSz="457200" rtl="0" eaLnBrk="1" latinLnBrk="0" hangingPunct="1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5,9</a:t>
                      </a:r>
                    </a:p>
                    <a:p>
                      <a:pPr marL="0" algn="ctr" defTabSz="457200" rtl="0" eaLnBrk="1" latinLnBrk="0" hangingPunct="1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2,2</a:t>
                      </a:r>
                    </a:p>
                    <a:p>
                      <a:pPr marL="0" algn="ctr" defTabSz="457200" rtl="0" eaLnBrk="1" latinLnBrk="0" hangingPunct="1"/>
                      <a:endParaRPr lang="ru-RU" sz="1600" b="1" kern="1200" dirty="0" smtClean="0">
                        <a:solidFill>
                          <a:schemeClr val="dk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rebuchet MS"/>
                          <a:ea typeface="+mn-ea"/>
                          <a:cs typeface="Trebuchet MS"/>
                        </a:rPr>
                        <a:t>0,2</a:t>
                      </a:r>
                    </a:p>
                  </a:txBody>
                  <a:tcPr marL="45720" marR="4572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БЮДЖЕТА, реализованные в рамках </a:t>
            </a:r>
          </a:p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муниципальных программ в 2019 году, млн. руб. (продолжение</a:t>
            </a:r>
            <a:r>
              <a:rPr lang="ru-RU" sz="24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ru-RU" sz="24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838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66700" y="1137442"/>
            <a:ext cx="8610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rebuchet MS" pitchFamily="34" charset="0"/>
                <a:cs typeface="Times New Roman" pitchFamily="18" charset="0"/>
              </a:rPr>
              <a:t>	</a:t>
            </a:r>
            <a:r>
              <a:rPr lang="ru-RU" sz="2000" dirty="0">
                <a:latin typeface="Trebuchet MS" pitchFamily="34" charset="0"/>
                <a:cs typeface="Times New Roman" pitchFamily="18" charset="0"/>
              </a:rPr>
              <a:t>В 2019 году для частичного покрытия дефицита бюджета привлечен бюджетный кредит из областного бюджета в сумме 24,9 млн. руб.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rebuchet MS" pitchFamily="34" charset="0"/>
                <a:cs typeface="Times New Roman" pitchFamily="18" charset="0"/>
              </a:rPr>
              <a:t>	По </a:t>
            </a:r>
            <a:r>
              <a:rPr lang="ru-RU" sz="2000" dirty="0">
                <a:latin typeface="Trebuchet MS" pitchFamily="34" charset="0"/>
                <a:cs typeface="Times New Roman" pitchFamily="18" charset="0"/>
              </a:rPr>
              <a:t>состоянию на 01.01.2020 года объем муниципального долга составил 24,9 млн. руб.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rebuchet MS" pitchFamily="34" charset="0"/>
                <a:cs typeface="Times New Roman" pitchFamily="18" charset="0"/>
              </a:rPr>
              <a:t>	В </a:t>
            </a:r>
            <a:r>
              <a:rPr lang="ru-RU" sz="2000" dirty="0">
                <a:latin typeface="Trebuchet MS" pitchFamily="34" charset="0"/>
                <a:cs typeface="Times New Roman" pitchFamily="18" charset="0"/>
              </a:rPr>
              <a:t>области внутренних заимствований реализация долговой политики направлена на решение задач сбалансированности местного бюджета  при соблюдении ограничений по объему муниципального долга, установленных бюджетным законодательством. </a:t>
            </a:r>
          </a:p>
          <a:p>
            <a:pPr marL="342900" indent="-342900" algn="just">
              <a:lnSpc>
                <a:spcPct val="150000"/>
              </a:lnSpc>
            </a:pPr>
            <a:r>
              <a:rPr lang="ru-RU" sz="2000" dirty="0" smtClean="0">
                <a:latin typeface="Trebuchet MS" pitchFamily="34" charset="0"/>
                <a:cs typeface="Times New Roman" pitchFamily="18" charset="0"/>
              </a:rPr>
              <a:t>		</a:t>
            </a:r>
            <a:endParaRPr lang="ru-RU" sz="2000" dirty="0">
              <a:latin typeface="Trebuchet MS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76200"/>
            <a:ext cx="9144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ru-RU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ДОЛГОВАЯ  ПОЛИТИКА</a:t>
            </a:r>
            <a:endParaRPr lang="ru-RU" sz="28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412" y="125969"/>
            <a:ext cx="8496300" cy="246221"/>
          </a:xfrm>
          <a:prstGeom prst="rect">
            <a:avLst/>
          </a:prstGeom>
          <a:noFill/>
        </p:spPr>
        <p:txBody>
          <a:bodyPr wrap="square" lIns="72000" tIns="0" rIns="72000" bIns="0" rtlCol="0" anchor="t" anchorCtr="0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ПОЛЕЗНАЯ ИНФОРМАЦИЯ И КОНТАКТЫ</a:t>
            </a: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2462" y="598260"/>
            <a:ext cx="8492938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Публичные слушания по </a:t>
            </a:r>
            <a:r>
              <a:rPr lang="ru-RU" dirty="0" smtClean="0"/>
              <a:t>отчету </a:t>
            </a:r>
            <a:r>
              <a:rPr lang="ru-RU" dirty="0"/>
              <a:t>об исполнении бюджета муниципального образования город Торжок за </a:t>
            </a:r>
            <a:r>
              <a:rPr lang="ru-RU" dirty="0" smtClean="0"/>
              <a:t>2019 </a:t>
            </a:r>
            <a:r>
              <a:rPr lang="ru-RU" dirty="0"/>
              <a:t>год </a:t>
            </a:r>
            <a:r>
              <a:rPr lang="ru-RU" dirty="0" smtClean="0"/>
              <a:t>состоятся 26.05.2020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 10.00 </a:t>
            </a:r>
            <a:r>
              <a:rPr lang="ru-RU" dirty="0"/>
              <a:t>часов по адресу: г. Торжок, ул. Новгородская набережная, 1А, актовый зал</a:t>
            </a:r>
            <a:endParaRPr lang="ru-RU" dirty="0" smtClean="0"/>
          </a:p>
        </p:txBody>
      </p:sp>
      <p:sp>
        <p:nvSpPr>
          <p:cNvPr id="6" name="Блок-схема: альтернативный процесс 7"/>
          <p:cNvSpPr/>
          <p:nvPr/>
        </p:nvSpPr>
        <p:spPr>
          <a:xfrm>
            <a:off x="304800" y="1692423"/>
            <a:ext cx="8672232" cy="1826390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Вопросы, замечания или рекомендации по обсуждаемому вопросу </a:t>
            </a:r>
            <a:r>
              <a:rPr lang="ru-RU" dirty="0" smtClean="0"/>
              <a:t>принимаются секретарем </a:t>
            </a:r>
            <a:r>
              <a:rPr lang="ru-RU" dirty="0"/>
              <a:t>публичных слушаний в письменной форме не позднее </a:t>
            </a:r>
            <a:r>
              <a:rPr lang="ru-RU" dirty="0" smtClean="0"/>
              <a:t>2</a:t>
            </a:r>
            <a:r>
              <a:rPr lang="ru-RU" dirty="0" smtClean="0">
                <a:solidFill>
                  <a:schemeClr val="tx1"/>
                </a:solidFill>
              </a:rPr>
              <a:t>5.05.2020 </a:t>
            </a:r>
            <a:r>
              <a:rPr lang="ru-RU" dirty="0" smtClean="0"/>
              <a:t>по рабочим </a:t>
            </a:r>
            <a:r>
              <a:rPr lang="ru-RU" dirty="0"/>
              <a:t>дням с 13-30 до 16-00 часов по московскому времени по </a:t>
            </a:r>
            <a:r>
              <a:rPr lang="ru-RU" dirty="0" smtClean="0"/>
              <a:t>адресу местонахождения </a:t>
            </a:r>
            <a:r>
              <a:rPr lang="ru-RU" dirty="0"/>
              <a:t>организатора проведения публичных слушаний – </a:t>
            </a:r>
            <a:r>
              <a:rPr lang="ru-RU" dirty="0" smtClean="0"/>
              <a:t>Управления финансов </a:t>
            </a:r>
            <a:r>
              <a:rPr lang="ru-RU" dirty="0"/>
              <a:t>администрации </a:t>
            </a:r>
            <a:r>
              <a:rPr lang="ru-RU" dirty="0" smtClean="0"/>
              <a:t>муниципального образования </a:t>
            </a:r>
            <a:r>
              <a:rPr lang="ru-RU" dirty="0"/>
              <a:t>город Торжок: </a:t>
            </a:r>
            <a:r>
              <a:rPr lang="ru-RU" dirty="0" smtClean="0"/>
              <a:t>Тверская область</a:t>
            </a:r>
            <a:r>
              <a:rPr lang="ru-RU" dirty="0"/>
              <a:t>, город Торжок, ул. </a:t>
            </a:r>
            <a:r>
              <a:rPr lang="ru-RU" dirty="0" err="1"/>
              <a:t>Медниковых</a:t>
            </a:r>
            <a:r>
              <a:rPr lang="ru-RU" dirty="0"/>
              <a:t>, д. 3а, 2 этаж, кабинет № 3.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ru-RU" sz="28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ПОЛЕЗНАЯ </a:t>
            </a:r>
            <a:r>
              <a:rPr lang="ru-RU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ИНФОРМАЦИЯ</a:t>
            </a:r>
            <a:endParaRPr lang="ru-RU" sz="28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Блок-схема: альтернативный процесс 7"/>
          <p:cNvSpPr/>
          <p:nvPr/>
        </p:nvSpPr>
        <p:spPr>
          <a:xfrm>
            <a:off x="411816" y="3635269"/>
            <a:ext cx="8458200" cy="1447801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ü"/>
              <a:defRPr/>
            </a:pPr>
            <a:r>
              <a:rPr lang="ru-RU" dirty="0"/>
              <a:t>Полная версия проекта проекта решения </a:t>
            </a:r>
            <a:r>
              <a:rPr lang="ru-RU" dirty="0" err="1"/>
              <a:t>Торжокской</a:t>
            </a:r>
            <a:r>
              <a:rPr lang="ru-RU" dirty="0"/>
              <a:t> городской Думы «Об исполнении бюджета муниципального образования город Торжок за </a:t>
            </a:r>
            <a:r>
              <a:rPr lang="ru-RU" dirty="0" smtClean="0"/>
              <a:t>2019 </a:t>
            </a:r>
            <a:r>
              <a:rPr lang="ru-RU" dirty="0"/>
              <a:t>год» размещена на официальном сайте администрации города Торжка </a:t>
            </a:r>
            <a:r>
              <a:rPr lang="ru-RU" dirty="0" smtClean="0"/>
              <a:t>размещена </a:t>
            </a:r>
            <a:r>
              <a:rPr lang="ru-RU" dirty="0"/>
              <a:t>на официальном сайте администрации города Торжка по 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адресу: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://www.torzhok-adm.ru/city/finance/reportbudget.php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Rectangle 5"/>
          <p:cNvSpPr>
            <a:spLocks noGrp="1"/>
          </p:cNvSpPr>
          <p:nvPr>
            <p:ph type="body" sz="quarter" idx="13"/>
          </p:nvPr>
        </p:nvSpPr>
        <p:spPr>
          <a:xfrm>
            <a:off x="422462" y="5181599"/>
            <a:ext cx="8229600" cy="381001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Подготовлено </a:t>
            </a:r>
            <a:r>
              <a:rPr lang="ru-RU" sz="1400" dirty="0">
                <a:solidFill>
                  <a:schemeClr val="tx1"/>
                </a:solidFill>
              </a:rPr>
              <a:t>Управлением финансов администрации </a:t>
            </a:r>
            <a:r>
              <a:rPr lang="ru-RU" sz="1400" dirty="0" smtClean="0">
                <a:solidFill>
                  <a:schemeClr val="tx1"/>
                </a:solidFill>
              </a:rPr>
              <a:t>муниципального образования город Торжок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0" y="5598459"/>
            <a:ext cx="5638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0000"/>
                </a:solidFill>
              </a:rPr>
              <a:t>Адрес: 172002, Тверская обл., г. Торжок, </a:t>
            </a:r>
            <a:endParaRPr lang="ru-RU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srgbClr val="000000"/>
                </a:solidFill>
              </a:rPr>
              <a:t>ул</a:t>
            </a:r>
            <a:r>
              <a:rPr lang="ru-RU" dirty="0">
                <a:solidFill>
                  <a:srgbClr val="000000"/>
                </a:solidFill>
              </a:rPr>
              <a:t>. </a:t>
            </a:r>
            <a:r>
              <a:rPr lang="ru-RU" dirty="0" err="1">
                <a:solidFill>
                  <a:srgbClr val="000000"/>
                </a:solidFill>
              </a:rPr>
              <a:t>Медниковых</a:t>
            </a:r>
            <a:r>
              <a:rPr lang="ru-RU" dirty="0">
                <a:solidFill>
                  <a:srgbClr val="000000"/>
                </a:solidFill>
              </a:rPr>
              <a:t>, 3А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0000"/>
                </a:solidFill>
              </a:rPr>
              <a:t>Телефон: (48251) 9-22-88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Email</a:t>
            </a:r>
            <a:r>
              <a:rPr lang="ru-RU" dirty="0">
                <a:solidFill>
                  <a:srgbClr val="000000"/>
                </a:solidFill>
              </a:rPr>
              <a:t>: </a:t>
            </a:r>
            <a:r>
              <a:rPr lang="en-US" dirty="0">
                <a:solidFill>
                  <a:srgbClr val="000000"/>
                </a:solidFill>
              </a:rPr>
              <a:t>torzhokfinotdel@yandex.ru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1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Прямоугольник 70"/>
          <p:cNvSpPr/>
          <p:nvPr/>
        </p:nvSpPr>
        <p:spPr>
          <a:xfrm>
            <a:off x="251520" y="4023799"/>
            <a:ext cx="5577116" cy="34636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5730" tIns="62865" rIns="125730" bIns="62865" numCol="1" spcCol="1270" anchor="ctr" anchorCtr="0">
            <a:noAutofit/>
          </a:bodyPr>
          <a:lstStyle/>
          <a:p>
            <a:pPr marL="285750" lvl="1" indent="-285750" defTabSz="1466850">
              <a:lnSpc>
                <a:spcPct val="90000"/>
              </a:lnSpc>
              <a:spcAft>
                <a:spcPct val="15000"/>
              </a:spcAft>
              <a:buFontTx/>
              <a:buChar char="••"/>
            </a:pPr>
            <a:endParaRPr lang="ru-RU" sz="33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49604" y="372433"/>
            <a:ext cx="9193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Бюджет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  <a:endParaRPr lang="ru-RU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60387" y="1777455"/>
            <a:ext cx="8984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Доходы бюджета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</a:t>
            </a:r>
            <a:r>
              <a:rPr lang="ru-RU" dirty="0">
                <a:solidFill>
                  <a:prstClr val="black"/>
                </a:solidFill>
              </a:rPr>
              <a:t>поступающие в бюджет денежные средства, за исключением средств, являющихся источниками финансирования бюджета 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CCBFA-BFB9-4E9F-B6F6-694D72409F22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ru-RU"/>
            </a:defPPr>
          </a:lstStyle>
          <a:p>
            <a:pPr algn="ctr"/>
            <a:r>
              <a:rPr lang="ru-RU" sz="28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ГЛОССАРИЙ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77641" y="2407891"/>
            <a:ext cx="9049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Расходы бюджета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</a:t>
            </a:r>
            <a:r>
              <a:rPr lang="ru-RU" dirty="0">
                <a:solidFill>
                  <a:prstClr val="black"/>
                </a:solidFill>
              </a:rPr>
              <a:t>выплачиваемые из бюджета денежные средства, за исключением средств, являющихся источниками финансирования бюджета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15098" y="3008136"/>
            <a:ext cx="872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Дефицит бюджета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</a:t>
            </a:r>
            <a:r>
              <a:rPr lang="ru-RU" dirty="0">
                <a:solidFill>
                  <a:prstClr val="black"/>
                </a:solidFill>
              </a:rPr>
              <a:t>превышение расходов бюджета над его доходами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49604" y="3429000"/>
            <a:ext cx="889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Профицит бюджета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превышение доходов бюджета над его расходами </a:t>
            </a:r>
            <a:endParaRPr lang="ru-RU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30195" y="3766821"/>
            <a:ext cx="8954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Источники финансирования дефицита бюджета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 средства, привлекаемые в бюджет для покрытия дефицита (кредиты банков, кредиты от других уровней бюджетов, ценные бумаги, иные источники</a:t>
            </a:r>
            <a:endParaRPr lang="ru-RU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98" y="894920"/>
            <a:ext cx="9159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Бюджетный процесс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 – деятельность по подготовке проектов бюджетов, утверждению и исполнению бюджетов, контролю за их исполнением, осуществлени</a:t>
            </a:r>
            <a:r>
              <a:rPr lang="ru-RU" dirty="0" smtClean="0">
                <a:solidFill>
                  <a:prstClr val="black"/>
                </a:solidFill>
              </a:rPr>
              <a:t>ю бюджетного учета, составлению, внешней проверке, рассмотрению и утверждению бюджетной отчетности</a:t>
            </a:r>
            <a:endParaRPr lang="ru-RU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4690151"/>
            <a:ext cx="89542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Администратор доходов бюджета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 орган государственной власти (местного самоуправления), орган управления государственным внебюджетным фондом, Центральный Банк РФ, казенное учреждение, осуществляющий (ее): контроль за правильностью исчисления, полнотой и своевременностью уплаты, начисление, учет, взыскание, принятие решений о возврате (зачете) излишне уплаченных (взысканных) платежей, пеней и штрафов по ним, являющихся доходами бюджетов бюджетной системы РФ</a:t>
            </a:r>
            <a:endParaRPr lang="ru-RU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Прямоугольник 70"/>
          <p:cNvSpPr/>
          <p:nvPr/>
        </p:nvSpPr>
        <p:spPr>
          <a:xfrm>
            <a:off x="251520" y="4023799"/>
            <a:ext cx="5577116" cy="34636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5730" tIns="62865" rIns="125730" bIns="62865" numCol="1" spcCol="1270" anchor="ctr" anchorCtr="0">
            <a:noAutofit/>
          </a:bodyPr>
          <a:lstStyle/>
          <a:p>
            <a:pPr marL="285750" lvl="1" indent="-285750" defTabSz="1466850">
              <a:lnSpc>
                <a:spcPct val="90000"/>
              </a:lnSpc>
              <a:spcAft>
                <a:spcPct val="15000"/>
              </a:spcAft>
              <a:buFontTx/>
              <a:buChar char="••"/>
            </a:pPr>
            <a:endParaRPr lang="ru-RU" sz="33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CCBFA-BFB9-4E9F-B6F6-694D72409F22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-60386" y="3096506"/>
            <a:ext cx="9040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Муниципальный долг </a:t>
            </a:r>
            <a:r>
              <a:rPr lang="ru-RU" i="1" dirty="0" smtClean="0">
                <a:solidFill>
                  <a:prstClr val="black"/>
                </a:solidFill>
                <a:cs typeface="+mn-cs"/>
              </a:rPr>
              <a:t>– </a:t>
            </a:r>
            <a:r>
              <a:rPr lang="ru-RU" dirty="0">
                <a:solidFill>
                  <a:prstClr val="black"/>
                </a:solidFill>
              </a:rPr>
              <a:t>обязательства публично-правового образования по полученным кредитам, выпущенным ценным бумагам, предоставленным гарантиям перед третьими лицами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4006148"/>
            <a:ext cx="9040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Муниципальная программа </a:t>
            </a:r>
            <a:r>
              <a:rPr lang="ru-RU" i="1" dirty="0" smtClean="0">
                <a:solidFill>
                  <a:prstClr val="black"/>
                </a:solidFill>
                <a:cs typeface="+mn-cs"/>
              </a:rPr>
              <a:t>– </a:t>
            </a:r>
            <a:r>
              <a:rPr lang="ru-RU" dirty="0">
                <a:solidFill>
                  <a:prstClr val="black"/>
                </a:solidFill>
              </a:rPr>
              <a:t>система мероприятий и инструментов муниципальной политики, обеспечивающих в рамках реализации ключевых муниципальных функций достижение приоритетов и целей в сфере социально-экономического развития и безопасности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5121066"/>
            <a:ext cx="9040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Муниципальное задание – </a:t>
            </a:r>
            <a:r>
              <a:rPr lang="ru-RU" dirty="0">
                <a:solidFill>
                  <a:prstClr val="black"/>
                </a:solidFill>
              </a:rPr>
              <a:t>документ, содержащий </a:t>
            </a:r>
            <a:r>
              <a:rPr lang="ru-RU" dirty="0" smtClean="0">
                <a:solidFill>
                  <a:prstClr val="black"/>
                </a:solidFill>
              </a:rPr>
              <a:t>требования к составу, качеству, объему, условиям, порядку и результата оказания муниципальных услуг (выполнения работ)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6033185"/>
            <a:ext cx="904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Муниципальные услуги (работы) – </a:t>
            </a:r>
            <a:r>
              <a:rPr lang="ru-RU" dirty="0">
                <a:solidFill>
                  <a:prstClr val="black"/>
                </a:solidFill>
              </a:rPr>
              <a:t>услуги (работы</a:t>
            </a:r>
            <a:r>
              <a:rPr lang="ru-RU" dirty="0" smtClean="0">
                <a:solidFill>
                  <a:prstClr val="black"/>
                </a:solidFill>
              </a:rPr>
              <a:t>), оказываемые органами местного самоуправления, муниципальными учреждениями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60389" y="2503688"/>
            <a:ext cx="893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Межбюджетные трансферты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средства, предоставляемые одним бюджетом бюджетной системы другому бюджету бюджетной системы</a:t>
            </a:r>
            <a:endParaRPr lang="ru-RU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60390" y="1907349"/>
            <a:ext cx="8936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>
                <a:solidFill>
                  <a:prstClr val="black"/>
                </a:solidFill>
                <a:cs typeface="+mn-cs"/>
              </a:rPr>
              <a:t>Субсидии</a:t>
            </a:r>
            <a:r>
              <a:rPr lang="ru-RU" b="1" dirty="0">
                <a:solidFill>
                  <a:prstClr val="black"/>
                </a:solidFill>
                <a:cs typeface="+mn-cs"/>
              </a:rPr>
              <a:t>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межбюджетные </a:t>
            </a:r>
            <a:r>
              <a:rPr lang="ru-RU" dirty="0">
                <a:solidFill>
                  <a:prstClr val="black"/>
                </a:solidFill>
                <a:cs typeface="+mn-cs"/>
              </a:rPr>
              <a:t>трансферты, предоставляемые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на условиях долевого финансирования расходов</a:t>
            </a:r>
            <a:endParaRPr lang="ru-RU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60390" y="1272228"/>
            <a:ext cx="9040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>
                <a:solidFill>
                  <a:prstClr val="black"/>
                </a:solidFill>
                <a:cs typeface="+mn-cs"/>
              </a:rPr>
              <a:t>Субвенции</a:t>
            </a:r>
            <a:r>
              <a:rPr lang="ru-RU" dirty="0">
                <a:solidFill>
                  <a:prstClr val="black"/>
                </a:solidFill>
                <a:cs typeface="+mn-cs"/>
              </a:rPr>
              <a:t>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межбюджетные </a:t>
            </a:r>
            <a:r>
              <a:rPr lang="ru-RU" dirty="0">
                <a:solidFill>
                  <a:prstClr val="black"/>
                </a:solidFill>
                <a:cs typeface="+mn-cs"/>
              </a:rPr>
              <a:t>трансферты,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предоставляемые в целях на финансового обеспечения расходных обязательств по  переданным полномочиям </a:t>
            </a:r>
            <a:endParaRPr lang="ru-RU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52125" y="562402"/>
            <a:ext cx="9032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cs typeface="+mn-cs"/>
              </a:rPr>
              <a:t>Дотации</a:t>
            </a:r>
            <a:r>
              <a:rPr lang="ru-RU" i="1" dirty="0" smtClean="0">
                <a:solidFill>
                  <a:prstClr val="black"/>
                </a:solidFill>
                <a:cs typeface="+mn-cs"/>
              </a:rPr>
              <a:t> </a:t>
            </a:r>
            <a:r>
              <a:rPr lang="ru-RU" dirty="0" smtClean="0">
                <a:solidFill>
                  <a:prstClr val="black"/>
                </a:solidFill>
                <a:cs typeface="+mn-cs"/>
              </a:rPr>
              <a:t>– межбюджетные трансферты, предоставляемые бюджету иного уровня на безвозмездной и безвозвратной основах на покрытие текущих расходов</a:t>
            </a:r>
            <a:endParaRPr lang="ru-RU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9576"/>
            <a:ext cx="9144000" cy="369332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ru-RU"/>
            </a:defPPr>
          </a:lstStyle>
          <a:p>
            <a:pPr algn="ctr"/>
            <a:r>
              <a:rPr lang="ru-RU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ГЛОССАРИЙ</a:t>
            </a:r>
            <a:r>
              <a:rPr lang="en-US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 (</a:t>
            </a:r>
            <a:r>
              <a:rPr lang="ru-RU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продолжение)</a:t>
            </a:r>
            <a:endParaRPr lang="ru-RU" sz="2800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894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7158" y="1214422"/>
            <a:ext cx="835824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838200"/>
            <a:ext cx="8352264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endParaRPr lang="ru-RU" sz="2800" dirty="0" smtClean="0">
              <a:solidFill>
                <a:srgbClr val="2016EA"/>
              </a:solidFill>
              <a:cs typeface="Times New Roman" pitchFamily="18" charset="0"/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i="1" kern="1000" dirty="0">
                <a:solidFill>
                  <a:prstClr val="black"/>
                </a:solidFill>
              </a:rPr>
              <a:t>Налоговый  Кодекс  Российской Федерации</a:t>
            </a:r>
          </a:p>
          <a:p>
            <a:pPr indent="-34290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i="1" kern="1000" dirty="0">
                <a:solidFill>
                  <a:prstClr val="black"/>
                </a:solidFill>
              </a:rPr>
              <a:t>Бюджетный  Кодекс  Российской Федерации</a:t>
            </a:r>
          </a:p>
          <a:p>
            <a:pPr lvl="0" indent="-34290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i="1" kern="1000" dirty="0">
                <a:solidFill>
                  <a:prstClr val="black"/>
                </a:solidFill>
              </a:rPr>
              <a:t>Федеральный  Закон  № 131–ФЗ от 06.10.2003 «Об общих  принципах  организации  местного самоуправления  в  Российской Федерации</a:t>
            </a:r>
            <a:r>
              <a:rPr lang="ru-RU" sz="2200" b="1" i="1" kern="1000" dirty="0" smtClean="0">
                <a:solidFill>
                  <a:prstClr val="black"/>
                </a:solidFill>
              </a:rPr>
              <a:t>»</a:t>
            </a:r>
            <a:endParaRPr lang="ru-RU" sz="2200" b="1" i="1" kern="100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b="1" i="1" kern="1000" dirty="0">
                <a:solidFill>
                  <a:prstClr val="black"/>
                </a:solidFill>
              </a:rPr>
              <a:t>Федеральный Закон № 184-ФЗ от 06.10</a:t>
            </a:r>
            <a:r>
              <a:rPr lang="en-US" sz="2200" b="1" i="1" kern="1000" dirty="0">
                <a:solidFill>
                  <a:prstClr val="black"/>
                </a:solidFill>
              </a:rPr>
              <a:t>.</a:t>
            </a:r>
            <a:r>
              <a:rPr lang="ru-RU" sz="2200" b="1" i="1" kern="1000" dirty="0">
                <a:solidFill>
                  <a:prstClr val="black"/>
                </a:solidFill>
              </a:rPr>
              <a:t>1999  «Об общих  принципах  организации законодательных (представительных)  и  исполнительных   органов государственной  власти  субъектов  Российской Федерации»</a:t>
            </a:r>
          </a:p>
        </p:txBody>
      </p:sp>
      <p:pic>
        <p:nvPicPr>
          <p:cNvPr id="6" name="Picture 6" descr="C:\Documents and Settings\Savina\Рабочий стол\Яна Савина\Савина (работа)\СЛАЙДЫ 2013\Бюджет для граждан 2016\картинки\image1267911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91469" y="4948350"/>
            <a:ext cx="2271534" cy="1857388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7" name="TextBox 6"/>
          <p:cNvSpPr txBox="1"/>
          <p:nvPr/>
        </p:nvSpPr>
        <p:spPr>
          <a:xfrm>
            <a:off x="-12700" y="88326"/>
            <a:ext cx="91567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Федеральное  законодательство,  регулирующее формирование   и   исполнение   бюджетов   всех уровней:</a:t>
            </a:r>
          </a:p>
        </p:txBody>
      </p:sp>
    </p:spTree>
    <p:extLst>
      <p:ext uri="{BB962C8B-B14F-4D97-AF65-F5344CB8AC3E}">
        <p14:creationId xmlns:p14="http://schemas.microsoft.com/office/powerpoint/2010/main" val="392297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1348859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27654" name="Прямоугольник 7"/>
          <p:cNvSpPr>
            <a:spLocks noChangeArrowheads="1"/>
          </p:cNvSpPr>
          <p:nvPr/>
        </p:nvSpPr>
        <p:spPr bwMode="auto">
          <a:xfrm rot="10800000" flipV="1">
            <a:off x="914400" y="54102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-12441" y="0"/>
            <a:ext cx="9144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Основные </a:t>
            </a:r>
            <a:r>
              <a:rPr lang="ru-RU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параметры  </a:t>
            </a:r>
            <a:r>
              <a:rPr lang="ru-RU" sz="28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бюджета за 2019 год,  млн. руб.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0" y="3429000"/>
          <a:ext cx="9067800" cy="3261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2197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10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440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Уточненный бюджет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Исполнение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% исполнения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236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Общий объем доходов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923,0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869,0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94,1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236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Общий объем расходов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996,4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922,5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92,6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236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Дефицит (-),  профицит (+)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-73,4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-53,5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665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Источники финансирования дефицита бюджета: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73,4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53,5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049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Получение бюджетных кредитов от  других бюджетов бюджетной системы РФ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24,9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0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изменение остатков средств на счетах по учету средств бюджета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48,4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28,6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21543922"/>
              </p:ext>
            </p:extLst>
          </p:nvPr>
        </p:nvGraphicFramePr>
        <p:xfrm>
          <a:off x="457200" y="457200"/>
          <a:ext cx="8077200" cy="2876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5072" y="-118392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cap="all" dirty="0" smtClean="0">
                <a:ln w="9000" cmpd="sng">
                  <a:solidFill>
                    <a:srgbClr val="8C7B7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C7B70">
                        <a:shade val="20000"/>
                        <a:satMod val="245000"/>
                      </a:srgbClr>
                    </a:gs>
                    <a:gs pos="43000">
                      <a:srgbClr val="8C7B70">
                        <a:satMod val="255000"/>
                      </a:srgbClr>
                    </a:gs>
                    <a:gs pos="48000">
                      <a:srgbClr val="8C7B70">
                        <a:shade val="85000"/>
                        <a:satMod val="255000"/>
                      </a:srgbClr>
                    </a:gs>
                    <a:gs pos="100000">
                      <a:srgbClr val="8C7B7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8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Социально-экономическое развитие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008765584"/>
              </p:ext>
            </p:extLst>
          </p:nvPr>
        </p:nvGraphicFramePr>
        <p:xfrm>
          <a:off x="577678" y="660667"/>
          <a:ext cx="65532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22913" y="331730"/>
            <a:ext cx="12974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ln w="9000" cmpd="sng">
                  <a:solidFill>
                    <a:srgbClr val="8C7B7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ИНФЛЯЦИЯ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4600" y="358661"/>
            <a:ext cx="26793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cap="all" dirty="0" smtClean="0">
                <a:ln w="9000" cmpd="sng">
                  <a:solidFill>
                    <a:srgbClr val="8C7B7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Индекс потребительских цен</a:t>
            </a:r>
            <a:endParaRPr lang="ru-RU" sz="105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91400" y="962055"/>
            <a:ext cx="1524000" cy="1981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prstDash val="sysDot"/>
          </a:ln>
          <a:effectLst>
            <a:glow rad="63500">
              <a:schemeClr val="accent2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Инфляция -</a:t>
            </a:r>
          </a:p>
          <a:p>
            <a:pPr algn="ctr"/>
            <a:r>
              <a:rPr lang="ru-RU" sz="105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общего уровня цен на товары</a:t>
            </a:r>
          </a:p>
          <a:p>
            <a:pPr algn="ctr"/>
            <a:r>
              <a:rPr lang="ru-RU" sz="105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услуги, приобретаемые населением</a:t>
            </a:r>
            <a:endParaRPr lang="ru-RU" sz="105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9737" y="3190376"/>
            <a:ext cx="3161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cap="all" dirty="0" smtClean="0">
                <a:ln w="9000" cmpd="sng">
                  <a:solidFill>
                    <a:srgbClr val="8C7B7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уровень  жизни населения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1327558599"/>
              </p:ext>
            </p:extLst>
          </p:nvPr>
        </p:nvGraphicFramePr>
        <p:xfrm>
          <a:off x="304800" y="3505200"/>
          <a:ext cx="7239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696200" y="3733800"/>
            <a:ext cx="1219200" cy="2514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prstDash val="sysDot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Среднемесячная начисленная заработная плата в 2018 году увеличилась  </a:t>
            </a:r>
          </a:p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6%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01008" y="3190376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cap="all" dirty="0" smtClean="0">
                <a:ln w="9000" cmpd="sng">
                  <a:solidFill>
                    <a:srgbClr val="8C7B7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Уровень заработной платы</a:t>
            </a:r>
            <a:endParaRPr lang="ru-RU" sz="105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5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0573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Социально-экономическое развитие (продолжение)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457200"/>
            <a:ext cx="169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ln w="9000" cmpd="sng">
                  <a:solidFill>
                    <a:srgbClr val="8C7B7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Инвестиции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457200"/>
            <a:ext cx="7315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cap="all" dirty="0" smtClean="0">
                <a:ln w="9000" cmpd="sng">
                  <a:solidFill>
                    <a:srgbClr val="8C7B7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Объем инвестиций в основной капитал за счет всех источников финансирования</a:t>
            </a:r>
            <a:endParaRPr lang="ru-RU" sz="105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Диаграмма 20"/>
          <p:cNvGraphicFramePr/>
          <p:nvPr>
            <p:extLst/>
          </p:nvPr>
        </p:nvGraphicFramePr>
        <p:xfrm>
          <a:off x="381000" y="838200"/>
          <a:ext cx="70866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7620000" y="939716"/>
            <a:ext cx="10668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prstDash val="sysDot"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Инвестиции в основной капитал – совокупность затрат, направленных на воспроизводство основных средств.</a:t>
            </a:r>
            <a:r>
              <a:rPr sz="9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sz="9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Объемы инвестиций </a:t>
            </a:r>
            <a:r>
              <a:rPr sz="9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6,5% </a:t>
            </a:r>
            <a:r>
              <a:rPr sz="9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уровня 2018 года</a:t>
            </a:r>
          </a:p>
          <a:p>
            <a:pPr algn="ctr"/>
            <a:endParaRPr lang="ru-RU" sz="9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3581400"/>
            <a:ext cx="175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cap="all" dirty="0" err="1" smtClean="0">
                <a:ln w="9000" cmpd="sng">
                  <a:solidFill>
                    <a:srgbClr val="8C7B7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ОТгрузка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52600" y="3657600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cap="all" dirty="0" smtClean="0">
                <a:ln w="9000" cmpd="sng">
                  <a:solidFill>
                    <a:srgbClr val="8C7B7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Объем отгруженных товаров собственного производства предприятиями города</a:t>
            </a:r>
            <a:endParaRPr lang="ru-RU" sz="1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39280616"/>
              </p:ext>
            </p:extLst>
          </p:nvPr>
        </p:nvGraphicFramePr>
        <p:xfrm>
          <a:off x="609600" y="3952029"/>
          <a:ext cx="67818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7620000" y="3952029"/>
            <a:ext cx="1219200" cy="2057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prstDash val="sysDot"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9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 отгруженной продукции на душу населения </a:t>
            </a:r>
            <a:endParaRPr lang="ru-RU" sz="9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ctr">
              <a:buAutoNum type="arabicPlain" startAt="523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тыс. руб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3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343137308"/>
              </p:ext>
            </p:extLst>
          </p:nvPr>
        </p:nvGraphicFramePr>
        <p:xfrm>
          <a:off x="0" y="3433156"/>
          <a:ext cx="9144000" cy="357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441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ПОСТУПЛЕНИЕ </a:t>
            </a:r>
          </a:p>
          <a:p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НАЛОГОВЫХ ДОХОДОВ В КОНСОЛИДИРОВАННЫЙ </a:t>
            </a:r>
            <a:b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</a:b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БЮДЖЕТ С ТЕРРИТОРИИ </a:t>
            </a:r>
            <a:b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</a:b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ГОРОДА НА 01.01.2020</a:t>
            </a:r>
            <a:r>
              <a:rPr lang="bg-BG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,  </a:t>
            </a:r>
          </a:p>
          <a:p>
            <a:r>
              <a:rPr lang="bg-BG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млн. </a:t>
            </a:r>
            <a:r>
              <a:rPr lang="ru-RU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р</a:t>
            </a:r>
            <a:r>
              <a:rPr lang="bg-BG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уб.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530220"/>
              </p:ext>
            </p:extLst>
          </p:nvPr>
        </p:nvGraphicFramePr>
        <p:xfrm>
          <a:off x="3724103" y="0"/>
          <a:ext cx="5419897" cy="336249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258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90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49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effectLst/>
                        </a:rPr>
                        <a:t>Наименование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effectLst/>
                        </a:rPr>
                        <a:t>Вышестоящие бюджеты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effectLst/>
                        </a:rPr>
                        <a:t>Местный бюджет 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baseline="0" dirty="0">
                          <a:ln>
                            <a:noFill/>
                          </a:ln>
                          <a:effectLst/>
                        </a:rPr>
                        <a:t>НДФЛ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522,6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215,1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effectLst/>
                        </a:rPr>
                        <a:t>УСН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91,1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baseline="0" dirty="0">
                          <a:ln>
                            <a:noFill/>
                          </a:ln>
                          <a:effectLst/>
                        </a:rPr>
                        <a:t>ЕНВД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28,2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effectLst/>
                        </a:rPr>
                        <a:t>Патенты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6,1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baseline="0" dirty="0">
                          <a:ln>
                            <a:noFill/>
                          </a:ln>
                          <a:effectLst/>
                        </a:rPr>
                        <a:t>Налоги на имущество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962,2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59,3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0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baseline="0" dirty="0">
                          <a:ln>
                            <a:noFill/>
                          </a:ln>
                          <a:effectLst/>
                        </a:rPr>
                        <a:t>Госпошлина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5,7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015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effectLst/>
                        </a:rPr>
                        <a:t>НДС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343,4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effectLst/>
                        </a:rPr>
                        <a:t>Налог на прибыль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350,1</a:t>
                      </a:r>
                      <a:endParaRPr lang="ru-RU" sz="1400" u="none" strike="noStrike" kern="1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0287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effectLst/>
                        </a:rPr>
                        <a:t>Акцизы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370,6</a:t>
                      </a:r>
                      <a:endParaRPr lang="ru-RU" sz="1400" u="none" strike="noStrike" kern="1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</a:t>
                      </a:r>
                      <a:endParaRPr lang="ru-RU" sz="1400" u="none" strike="noStrike" kern="1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Налоги за пользование природ. ресурсами</a:t>
                      </a:r>
                      <a:endParaRPr lang="ru-RU" sz="1400" u="none" strike="noStrike" kern="1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2,7</a:t>
                      </a:r>
                      <a:endParaRPr lang="ru-RU" sz="1400" b="0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defTabSz="685800" rtl="0" eaLnBrk="1" fontAlgn="t" latinLnBrk="0" hangingPunct="1"/>
                      <a:r>
                        <a:rPr lang="ru-RU" sz="1400" u="none" strike="noStrike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400" u="none" strike="noStrike" kern="1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2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baseline="0" dirty="0">
                          <a:ln>
                            <a:noFill/>
                          </a:ln>
                          <a:effectLst/>
                        </a:rPr>
                        <a:t>Налоговые </a:t>
                      </a:r>
                      <a:r>
                        <a:rPr lang="ru-RU" sz="1400" b="1" u="none" strike="noStrike" baseline="0" dirty="0" smtClean="0">
                          <a:ln>
                            <a:noFill/>
                          </a:ln>
                          <a:effectLst/>
                        </a:rPr>
                        <a:t>доходы всего 2019 год</a:t>
                      </a:r>
                      <a:endParaRPr lang="ru-RU" sz="1400" b="1" i="0" u="none" strike="noStrike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2642,7</a:t>
                      </a:r>
                      <a:endParaRPr lang="ru-RU" sz="1400" b="1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317,3</a:t>
                      </a:r>
                      <a:endParaRPr lang="ru-RU" sz="1400" b="1" i="0" u="none" strike="noStrike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1" u="none" strike="noStrike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Traditional Arabic" panose="02020603050405020304" pitchFamily="18" charset="-78"/>
                        </a:rPr>
                        <a:t>Налоговые доходы всего 2018 год</a:t>
                      </a:r>
                      <a:endParaRPr lang="ru-RU" sz="1400" b="1" i="1" u="none" strike="noStrike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1" u="none" strike="noStrike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Traditional Arabic" panose="02020603050405020304" pitchFamily="18" charset="-78"/>
                        </a:rPr>
                        <a:t>2522,6</a:t>
                      </a:r>
                      <a:endParaRPr lang="ru-RU" sz="1400" b="1" i="1" u="none" strike="noStrike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1" u="none" strike="noStrike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Traditional Arabic" panose="02020603050405020304" pitchFamily="18" charset="-78"/>
                        </a:rPr>
                        <a:t>316,0</a:t>
                      </a:r>
                      <a:endParaRPr lang="ru-RU" sz="1400" b="1" i="1" u="none" strike="noStrike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Traditional Arabic" panose="02020603050405020304" pitchFamily="18" charset="-7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395598115"/>
                  </a:ext>
                </a:extLst>
              </a:tr>
            </a:tbl>
          </a:graphicData>
        </a:graphic>
      </p:graphicFrame>
      <p:sp>
        <p:nvSpPr>
          <p:cNvPr id="7" name="Стрелка вверх 6"/>
          <p:cNvSpPr/>
          <p:nvPr/>
        </p:nvSpPr>
        <p:spPr>
          <a:xfrm>
            <a:off x="7024255" y="2917767"/>
            <a:ext cx="299258" cy="444731"/>
          </a:xfrm>
          <a:prstGeom prst="up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866313" y="3310045"/>
            <a:ext cx="731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на 4,8%</a:t>
            </a:r>
            <a:endParaRPr lang="ru-RU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8183880" y="3311625"/>
            <a:ext cx="731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на 0,4%</a:t>
            </a:r>
            <a:endParaRPr lang="ru-RU" sz="1000" dirty="0"/>
          </a:p>
        </p:txBody>
      </p:sp>
      <p:sp>
        <p:nvSpPr>
          <p:cNvPr id="11" name="Стрелка вверх 10"/>
          <p:cNvSpPr/>
          <p:nvPr/>
        </p:nvSpPr>
        <p:spPr>
          <a:xfrm>
            <a:off x="8316884" y="2917766"/>
            <a:ext cx="299258" cy="444731"/>
          </a:xfrm>
          <a:prstGeom prst="up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316884" y="3628504"/>
            <a:ext cx="299258" cy="400288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69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2788</Words>
  <Application>Microsoft Office PowerPoint</Application>
  <PresentationFormat>Экран (4:3)</PresentationFormat>
  <Paragraphs>815</Paragraphs>
  <Slides>27</Slides>
  <Notes>23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8" baseType="lpstr">
      <vt:lpstr>Arial</vt:lpstr>
      <vt:lpstr>Calibri</vt:lpstr>
      <vt:lpstr>Georgia</vt:lpstr>
      <vt:lpstr>Times New Roman</vt:lpstr>
      <vt:lpstr>Traditional Arabic</vt:lpstr>
      <vt:lpstr>Trebuchet MS</vt:lpstr>
      <vt:lpstr>Wingdings</vt:lpstr>
      <vt:lpstr>Специальное оформление</vt:lpstr>
      <vt:lpstr>2_Специальное оформление</vt:lpstr>
      <vt:lpstr>1_Специальное оформление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проектов на которые предусмотрено финансирование в 2019 году</vt:lpstr>
      <vt:lpstr>Перечень проектов на которые предусмотрено финансирование в 2019 году</vt:lpstr>
      <vt:lpstr>Перечень проектов на которые предусмотрено финансирование в 2019 году</vt:lpstr>
      <vt:lpstr>Перечень проектов на которые предусмотрено финансирование в 2019 году</vt:lpstr>
      <vt:lpstr>Перечень проектов на которые предусмотрено финансирование в 2019 году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2020-05-18T05:47:22Z</dcterms:modified>
</cp:coreProperties>
</file>